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av" ContentType="audio/wav"/>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4" r:id="rId1"/>
  </p:sldMasterIdLst>
  <p:notesMasterIdLst>
    <p:notesMasterId r:id="rId116"/>
  </p:notesMasterIdLst>
  <p:sldIdLst>
    <p:sldId id="256" r:id="rId2"/>
    <p:sldId id="305" r:id="rId3"/>
    <p:sldId id="306" r:id="rId4"/>
    <p:sldId id="259" r:id="rId5"/>
    <p:sldId id="308" r:id="rId6"/>
    <p:sldId id="309" r:id="rId7"/>
    <p:sldId id="310" r:id="rId8"/>
    <p:sldId id="311" r:id="rId9"/>
    <p:sldId id="370" r:id="rId10"/>
    <p:sldId id="382" r:id="rId11"/>
    <p:sldId id="313" r:id="rId12"/>
    <p:sldId id="314" r:id="rId13"/>
    <p:sldId id="371" r:id="rId14"/>
    <p:sldId id="315" r:id="rId15"/>
    <p:sldId id="316" r:id="rId16"/>
    <p:sldId id="317" r:id="rId17"/>
    <p:sldId id="318" r:id="rId18"/>
    <p:sldId id="319" r:id="rId19"/>
    <p:sldId id="320" r:id="rId20"/>
    <p:sldId id="321" r:id="rId21"/>
    <p:sldId id="322" r:id="rId22"/>
    <p:sldId id="372" r:id="rId23"/>
    <p:sldId id="369" r:id="rId24"/>
    <p:sldId id="373" r:id="rId25"/>
    <p:sldId id="323" r:id="rId26"/>
    <p:sldId id="324" r:id="rId27"/>
    <p:sldId id="325" r:id="rId28"/>
    <p:sldId id="326" r:id="rId29"/>
    <p:sldId id="374" r:id="rId30"/>
    <p:sldId id="327" r:id="rId31"/>
    <p:sldId id="375" r:id="rId32"/>
    <p:sldId id="328" r:id="rId33"/>
    <p:sldId id="376" r:id="rId34"/>
    <p:sldId id="329" r:id="rId35"/>
    <p:sldId id="330" r:id="rId36"/>
    <p:sldId id="331" r:id="rId37"/>
    <p:sldId id="260" r:id="rId38"/>
    <p:sldId id="332" r:id="rId39"/>
    <p:sldId id="333" r:id="rId40"/>
    <p:sldId id="377" r:id="rId41"/>
    <p:sldId id="334" r:id="rId42"/>
    <p:sldId id="335" r:id="rId43"/>
    <p:sldId id="378" r:id="rId44"/>
    <p:sldId id="336" r:id="rId45"/>
    <p:sldId id="337" r:id="rId46"/>
    <p:sldId id="379" r:id="rId47"/>
    <p:sldId id="380" r:id="rId48"/>
    <p:sldId id="338" r:id="rId49"/>
    <p:sldId id="339" r:id="rId50"/>
    <p:sldId id="340" r:id="rId51"/>
    <p:sldId id="341" r:id="rId52"/>
    <p:sldId id="342" r:id="rId53"/>
    <p:sldId id="343" r:id="rId54"/>
    <p:sldId id="381" r:id="rId55"/>
    <p:sldId id="261" r:id="rId56"/>
    <p:sldId id="344" r:id="rId57"/>
    <p:sldId id="345" r:id="rId58"/>
    <p:sldId id="346" r:id="rId59"/>
    <p:sldId id="292" r:id="rId60"/>
    <p:sldId id="274" r:id="rId61"/>
    <p:sldId id="275" r:id="rId62"/>
    <p:sldId id="276" r:id="rId63"/>
    <p:sldId id="277" r:id="rId64"/>
    <p:sldId id="296" r:id="rId65"/>
    <p:sldId id="278" r:id="rId66"/>
    <p:sldId id="279" r:id="rId67"/>
    <p:sldId id="280" r:id="rId68"/>
    <p:sldId id="281" r:id="rId69"/>
    <p:sldId id="282" r:id="rId70"/>
    <p:sldId id="283" r:id="rId71"/>
    <p:sldId id="284" r:id="rId72"/>
    <p:sldId id="285" r:id="rId73"/>
    <p:sldId id="286" r:id="rId74"/>
    <p:sldId id="287" r:id="rId75"/>
    <p:sldId id="288" r:id="rId76"/>
    <p:sldId id="289" r:id="rId77"/>
    <p:sldId id="290" r:id="rId78"/>
    <p:sldId id="291" r:id="rId79"/>
    <p:sldId id="347" r:id="rId80"/>
    <p:sldId id="262" r:id="rId81"/>
    <p:sldId id="348" r:id="rId82"/>
    <p:sldId id="349" r:id="rId83"/>
    <p:sldId id="350" r:id="rId84"/>
    <p:sldId id="351" r:id="rId85"/>
    <p:sldId id="352" r:id="rId86"/>
    <p:sldId id="353" r:id="rId87"/>
    <p:sldId id="263" r:id="rId88"/>
    <p:sldId id="354" r:id="rId89"/>
    <p:sldId id="355" r:id="rId90"/>
    <p:sldId id="356" r:id="rId91"/>
    <p:sldId id="357" r:id="rId92"/>
    <p:sldId id="358" r:id="rId93"/>
    <p:sldId id="359" r:id="rId94"/>
    <p:sldId id="360" r:id="rId95"/>
    <p:sldId id="368" r:id="rId96"/>
    <p:sldId id="298" r:id="rId97"/>
    <p:sldId id="299" r:id="rId98"/>
    <p:sldId id="300" r:id="rId99"/>
    <p:sldId id="301" r:id="rId100"/>
    <p:sldId id="361" r:id="rId101"/>
    <p:sldId id="362" r:id="rId102"/>
    <p:sldId id="363" r:id="rId103"/>
    <p:sldId id="364" r:id="rId104"/>
    <p:sldId id="365" r:id="rId105"/>
    <p:sldId id="366" r:id="rId106"/>
    <p:sldId id="367" r:id="rId107"/>
    <p:sldId id="268" r:id="rId108"/>
    <p:sldId id="297" r:id="rId109"/>
    <p:sldId id="269" r:id="rId110"/>
    <p:sldId id="293" r:id="rId111"/>
    <p:sldId id="294" r:id="rId112"/>
    <p:sldId id="295" r:id="rId113"/>
    <p:sldId id="270" r:id="rId114"/>
    <p:sldId id="271" r:id="rId115"/>
  </p:sldIdLst>
  <p:sldSz cx="9144000" cy="6858000" type="screen4x3"/>
  <p:notesSz cx="6858000" cy="9144000"/>
  <p:defaultTextStyle>
    <a:defPPr>
      <a:defRPr lang="zh-CN"/>
    </a:defPPr>
    <a:lvl1pPr algn="l" rtl="0" fontAlgn="base">
      <a:spcBef>
        <a:spcPct val="0"/>
      </a:spcBef>
      <a:spcAft>
        <a:spcPct val="0"/>
      </a:spcAft>
      <a:defRPr kern="1200">
        <a:solidFill>
          <a:schemeClr val="tx1"/>
        </a:solidFill>
        <a:latin typeface="Arial" charset="0"/>
        <a:ea typeface="微软雅黑" pitchFamily="34" charset="-122"/>
        <a:cs typeface="+mn-cs"/>
      </a:defRPr>
    </a:lvl1pPr>
    <a:lvl2pPr marL="457200" algn="l" rtl="0" fontAlgn="base">
      <a:spcBef>
        <a:spcPct val="0"/>
      </a:spcBef>
      <a:spcAft>
        <a:spcPct val="0"/>
      </a:spcAft>
      <a:defRPr kern="1200">
        <a:solidFill>
          <a:schemeClr val="tx1"/>
        </a:solidFill>
        <a:latin typeface="Arial" charset="0"/>
        <a:ea typeface="微软雅黑" pitchFamily="34" charset="-122"/>
        <a:cs typeface="+mn-cs"/>
      </a:defRPr>
    </a:lvl2pPr>
    <a:lvl3pPr marL="914400" algn="l" rtl="0" fontAlgn="base">
      <a:spcBef>
        <a:spcPct val="0"/>
      </a:spcBef>
      <a:spcAft>
        <a:spcPct val="0"/>
      </a:spcAft>
      <a:defRPr kern="1200">
        <a:solidFill>
          <a:schemeClr val="tx1"/>
        </a:solidFill>
        <a:latin typeface="Arial" charset="0"/>
        <a:ea typeface="微软雅黑" pitchFamily="34" charset="-122"/>
        <a:cs typeface="+mn-cs"/>
      </a:defRPr>
    </a:lvl3pPr>
    <a:lvl4pPr marL="1371600" algn="l" rtl="0" fontAlgn="base">
      <a:spcBef>
        <a:spcPct val="0"/>
      </a:spcBef>
      <a:spcAft>
        <a:spcPct val="0"/>
      </a:spcAft>
      <a:defRPr kern="1200">
        <a:solidFill>
          <a:schemeClr val="tx1"/>
        </a:solidFill>
        <a:latin typeface="Arial" charset="0"/>
        <a:ea typeface="微软雅黑" pitchFamily="34" charset="-122"/>
        <a:cs typeface="+mn-cs"/>
      </a:defRPr>
    </a:lvl4pPr>
    <a:lvl5pPr marL="1828800" algn="l" rtl="0" fontAlgn="base">
      <a:spcBef>
        <a:spcPct val="0"/>
      </a:spcBef>
      <a:spcAft>
        <a:spcPct val="0"/>
      </a:spcAft>
      <a:defRPr kern="1200">
        <a:solidFill>
          <a:schemeClr val="tx1"/>
        </a:solidFill>
        <a:latin typeface="Arial" charset="0"/>
        <a:ea typeface="微软雅黑" pitchFamily="34" charset="-122"/>
        <a:cs typeface="+mn-cs"/>
      </a:defRPr>
    </a:lvl5pPr>
    <a:lvl6pPr marL="2286000" algn="l" defTabSz="914400" rtl="0" eaLnBrk="1" latinLnBrk="0" hangingPunct="1">
      <a:defRPr kern="1200">
        <a:solidFill>
          <a:schemeClr val="tx1"/>
        </a:solidFill>
        <a:latin typeface="Arial" charset="0"/>
        <a:ea typeface="微软雅黑" pitchFamily="34" charset="-122"/>
        <a:cs typeface="+mn-cs"/>
      </a:defRPr>
    </a:lvl6pPr>
    <a:lvl7pPr marL="2743200" algn="l" defTabSz="914400" rtl="0" eaLnBrk="1" latinLnBrk="0" hangingPunct="1">
      <a:defRPr kern="1200">
        <a:solidFill>
          <a:schemeClr val="tx1"/>
        </a:solidFill>
        <a:latin typeface="Arial" charset="0"/>
        <a:ea typeface="微软雅黑" pitchFamily="34" charset="-122"/>
        <a:cs typeface="+mn-cs"/>
      </a:defRPr>
    </a:lvl7pPr>
    <a:lvl8pPr marL="3200400" algn="l" defTabSz="914400" rtl="0" eaLnBrk="1" latinLnBrk="0" hangingPunct="1">
      <a:defRPr kern="1200">
        <a:solidFill>
          <a:schemeClr val="tx1"/>
        </a:solidFill>
        <a:latin typeface="Arial" charset="0"/>
        <a:ea typeface="微软雅黑" pitchFamily="34" charset="-122"/>
        <a:cs typeface="+mn-cs"/>
      </a:defRPr>
    </a:lvl8pPr>
    <a:lvl9pPr marL="3657600" algn="l" defTabSz="914400" rtl="0" eaLnBrk="1" latinLnBrk="0" hangingPunct="1">
      <a:defRPr kern="1200">
        <a:solidFill>
          <a:schemeClr val="tx1"/>
        </a:solidFill>
        <a:latin typeface="Arial" charset="0"/>
        <a:ea typeface="微软雅黑" pitchFamily="34"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D4D4D"/>
    <a:srgbClr val="29292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4564" autoAdjust="0"/>
    <p:restoredTop sz="86431" autoAdjust="0"/>
  </p:normalViewPr>
  <p:slideViewPr>
    <p:cSldViewPr>
      <p:cViewPr varScale="1">
        <p:scale>
          <a:sx n="147" d="100"/>
          <a:sy n="147" d="100"/>
        </p:scale>
        <p:origin x="300" y="96"/>
      </p:cViewPr>
      <p:guideLst>
        <p:guide orient="horz" pos="2160"/>
        <p:guide pos="2880"/>
      </p:guideLst>
    </p:cSldViewPr>
  </p:slideViewPr>
  <p:outlineViewPr>
    <p:cViewPr>
      <p:scale>
        <a:sx n="33" d="100"/>
        <a:sy n="33" d="100"/>
      </p:scale>
      <p:origin x="0" y="-3980"/>
    </p:cViewPr>
  </p:outlineViewPr>
  <p:notesTextViewPr>
    <p:cViewPr>
      <p:scale>
        <a:sx n="3" d="2"/>
        <a:sy n="3" d="2"/>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presProps" Target="presProps.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viewProps" Target="view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2.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7.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9.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50.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ea typeface="宋体" pitchFamily="2" charset="-122"/>
              </a:defRPr>
            </a:lvl1pPr>
          </a:lstStyle>
          <a:p>
            <a:endParaRPr lang="en-US" altLang="zh-CN"/>
          </a:p>
        </p:txBody>
      </p:sp>
      <p:sp>
        <p:nvSpPr>
          <p:cNvPr id="43011"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ea typeface="宋体" pitchFamily="2" charset="-122"/>
              </a:defRPr>
            </a:lvl1pPr>
          </a:lstStyle>
          <a:p>
            <a:endParaRPr lang="en-US" altLang="zh-CN"/>
          </a:p>
        </p:txBody>
      </p:sp>
      <p:sp>
        <p:nvSpPr>
          <p:cNvPr id="43012"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p:spPr>
      </p:sp>
      <p:sp>
        <p:nvSpPr>
          <p:cNvPr id="43013"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3014"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ea typeface="宋体" pitchFamily="2" charset="-122"/>
              </a:defRPr>
            </a:lvl1pPr>
          </a:lstStyle>
          <a:p>
            <a:endParaRPr lang="en-US" altLang="zh-CN"/>
          </a:p>
        </p:txBody>
      </p:sp>
      <p:sp>
        <p:nvSpPr>
          <p:cNvPr id="43015"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ea typeface="宋体" pitchFamily="2" charset="-122"/>
              </a:defRPr>
            </a:lvl1pPr>
          </a:lstStyle>
          <a:p>
            <a:fld id="{2418D3EC-A2D7-4D29-9EB9-2B72129C9B23}" type="slidenum">
              <a:rPr lang="en-US" altLang="zh-CN"/>
              <a:pPr/>
              <a:t>‹#›</a:t>
            </a:fld>
            <a:endParaRPr lang="en-US" altLang="zh-CN"/>
          </a:p>
        </p:txBody>
      </p:sp>
    </p:spTree>
    <p:extLst>
      <p:ext uri="{BB962C8B-B14F-4D97-AF65-F5344CB8AC3E}">
        <p14:creationId xmlns:p14="http://schemas.microsoft.com/office/powerpoint/2010/main" val="1736894174"/>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宋体" pitchFamily="2" charset="-122"/>
        <a:cs typeface="+mn-cs"/>
      </a:defRPr>
    </a:lvl1pPr>
    <a:lvl2pPr marL="457200" algn="l" rtl="0" fontAlgn="base">
      <a:spcBef>
        <a:spcPct val="30000"/>
      </a:spcBef>
      <a:spcAft>
        <a:spcPct val="0"/>
      </a:spcAft>
      <a:defRPr sz="1200" kern="1200">
        <a:solidFill>
          <a:schemeClr val="tx1"/>
        </a:solidFill>
        <a:latin typeface="Arial" charset="0"/>
        <a:ea typeface="宋体" pitchFamily="2" charset="-122"/>
        <a:cs typeface="+mn-cs"/>
      </a:defRPr>
    </a:lvl2pPr>
    <a:lvl3pPr marL="914400" algn="l" rtl="0" fontAlgn="base">
      <a:spcBef>
        <a:spcPct val="30000"/>
      </a:spcBef>
      <a:spcAft>
        <a:spcPct val="0"/>
      </a:spcAft>
      <a:defRPr sz="1200" kern="1200">
        <a:solidFill>
          <a:schemeClr val="tx1"/>
        </a:solidFill>
        <a:latin typeface="Arial" charset="0"/>
        <a:ea typeface="宋体" pitchFamily="2" charset="-122"/>
        <a:cs typeface="+mn-cs"/>
      </a:defRPr>
    </a:lvl3pPr>
    <a:lvl4pPr marL="1371600" algn="l" rtl="0" fontAlgn="base">
      <a:spcBef>
        <a:spcPct val="30000"/>
      </a:spcBef>
      <a:spcAft>
        <a:spcPct val="0"/>
      </a:spcAft>
      <a:defRPr sz="1200" kern="1200">
        <a:solidFill>
          <a:schemeClr val="tx1"/>
        </a:solidFill>
        <a:latin typeface="Arial" charset="0"/>
        <a:ea typeface="宋体" pitchFamily="2" charset="-122"/>
        <a:cs typeface="+mn-cs"/>
      </a:defRPr>
    </a:lvl4pPr>
    <a:lvl5pPr marL="1828800" algn="l" rtl="0" fontAlgn="base">
      <a:spcBef>
        <a:spcPct val="30000"/>
      </a:spcBef>
      <a:spcAft>
        <a:spcPct val="0"/>
      </a:spcAft>
      <a:defRPr sz="1200" kern="1200">
        <a:solidFill>
          <a:schemeClr val="tx1"/>
        </a:solidFill>
        <a:latin typeface="Arial"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sz="1200" b="0" i="0" u="none" strike="noStrike" kern="1200" baseline="0" dirty="0">
                <a:solidFill>
                  <a:schemeClr val="tx1"/>
                </a:solidFill>
                <a:latin typeface="Arial" charset="0"/>
                <a:ea typeface="宋体" pitchFamily="2" charset="-122"/>
                <a:cs typeface="+mn-cs"/>
              </a:rPr>
              <a:t>辛亥革命後的中國為軍閥的天下。</a:t>
            </a:r>
            <a:endParaRPr lang="zh-CN" altLang="en-US" dirty="0"/>
          </a:p>
        </p:txBody>
      </p:sp>
      <p:sp>
        <p:nvSpPr>
          <p:cNvPr id="4" name="灯片编号占位符 3"/>
          <p:cNvSpPr>
            <a:spLocks noGrp="1"/>
          </p:cNvSpPr>
          <p:nvPr>
            <p:ph type="sldNum" sz="quarter" idx="5"/>
          </p:nvPr>
        </p:nvSpPr>
        <p:spPr/>
        <p:txBody>
          <a:bodyPr/>
          <a:lstStyle/>
          <a:p>
            <a:fld id="{2418D3EC-A2D7-4D29-9EB9-2B72129C9B23}" type="slidenum">
              <a:rPr lang="en-US" altLang="zh-CN" smtClean="0"/>
              <a:pPr/>
              <a:t>5</a:t>
            </a:fld>
            <a:endParaRPr lang="en-US" altLang="zh-CN"/>
          </a:p>
        </p:txBody>
      </p:sp>
    </p:spTree>
    <p:extLst>
      <p:ext uri="{BB962C8B-B14F-4D97-AF65-F5344CB8AC3E}">
        <p14:creationId xmlns:p14="http://schemas.microsoft.com/office/powerpoint/2010/main" val="28166393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30</a:t>
            </a:r>
            <a:r>
              <a:rPr lang="zh-CN" altLang="en-US" dirty="0"/>
              <a:t>年代初，红军肃反（</a:t>
            </a:r>
            <a:r>
              <a:rPr lang="en-US" altLang="zh-CN" dirty="0"/>
              <a:t>AB</a:t>
            </a:r>
            <a:r>
              <a:rPr lang="zh-CN" altLang="en-US" dirty="0"/>
              <a:t>团事件）</a:t>
            </a:r>
          </a:p>
        </p:txBody>
      </p:sp>
      <p:sp>
        <p:nvSpPr>
          <p:cNvPr id="4" name="灯片编号占位符 3"/>
          <p:cNvSpPr>
            <a:spLocks noGrp="1"/>
          </p:cNvSpPr>
          <p:nvPr>
            <p:ph type="sldNum" sz="quarter" idx="5"/>
          </p:nvPr>
        </p:nvSpPr>
        <p:spPr/>
        <p:txBody>
          <a:bodyPr/>
          <a:lstStyle/>
          <a:p>
            <a:fld id="{2418D3EC-A2D7-4D29-9EB9-2B72129C9B23}" type="slidenum">
              <a:rPr lang="en-US" altLang="zh-CN" smtClean="0"/>
              <a:pPr/>
              <a:t>21</a:t>
            </a:fld>
            <a:endParaRPr lang="en-US" altLang="zh-CN"/>
          </a:p>
        </p:txBody>
      </p:sp>
    </p:spTree>
    <p:extLst>
      <p:ext uri="{BB962C8B-B14F-4D97-AF65-F5344CB8AC3E}">
        <p14:creationId xmlns:p14="http://schemas.microsoft.com/office/powerpoint/2010/main" val="5832993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zh-TW" altLang="en-US" sz="1200" b="0" i="0" u="none" strike="noStrike" kern="1200" baseline="0" dirty="0">
                <a:solidFill>
                  <a:schemeClr val="tx1"/>
                </a:solidFill>
                <a:latin typeface="Arial" charset="0"/>
                <a:ea typeface="宋体" pitchFamily="2" charset="-122"/>
                <a:cs typeface="+mn-cs"/>
              </a:rPr>
              <a:t>中原大戰，係由閻錫山（國民革命軍第三集團軍）、馮玉祥（國民革命軍第二集團軍）、李宗仁（國民革命軍第四集團軍）結合，與南京蔣中正（國民革命軍第一集圓軍）相對抗的一場戰爭。</a:t>
            </a:r>
            <a:endParaRPr lang="zh-CN" altLang="en-US" dirty="0"/>
          </a:p>
          <a:p>
            <a:r>
              <a:rPr lang="zh-CN" altLang="en-US" dirty="0">
                <a:effectLst/>
              </a:rPr>
              <a:t>阎锡山在采取军事行动前，首先作了一系列的舆论准备：</a:t>
            </a:r>
            <a:r>
              <a:rPr lang="en-US" altLang="zh-CN" dirty="0">
                <a:effectLst/>
              </a:rPr>
              <a:t>2</a:t>
            </a:r>
            <a:r>
              <a:rPr lang="zh-CN" altLang="en-US" dirty="0">
                <a:effectLst/>
              </a:rPr>
              <a:t>月</a:t>
            </a:r>
            <a:r>
              <a:rPr lang="en-US" altLang="zh-CN" dirty="0">
                <a:effectLst/>
              </a:rPr>
              <a:t>10</a:t>
            </a:r>
            <a:r>
              <a:rPr lang="zh-CN" altLang="en-US" dirty="0">
                <a:effectLst/>
              </a:rPr>
              <a:t>日，以“礼让为国”为辞，通电要求蒋介石下野；</a:t>
            </a:r>
            <a:r>
              <a:rPr lang="en-US" altLang="zh-CN" dirty="0">
                <a:effectLst/>
              </a:rPr>
              <a:t>3</a:t>
            </a:r>
            <a:r>
              <a:rPr lang="zh-CN" altLang="en-US" dirty="0">
                <a:effectLst/>
              </a:rPr>
              <a:t>月</a:t>
            </a:r>
            <a:r>
              <a:rPr lang="en-US" altLang="zh-CN" dirty="0">
                <a:effectLst/>
              </a:rPr>
              <a:t>13</a:t>
            </a:r>
            <a:r>
              <a:rPr lang="zh-CN" altLang="en-US" dirty="0">
                <a:effectLst/>
              </a:rPr>
              <a:t>日，又授意其部下商震通电劝阻阎锡山辞职；</a:t>
            </a:r>
            <a:r>
              <a:rPr lang="en-US" altLang="zh-CN" dirty="0">
                <a:effectLst/>
              </a:rPr>
              <a:t>3</a:t>
            </a:r>
            <a:r>
              <a:rPr lang="zh-CN" altLang="en-US" dirty="0">
                <a:effectLst/>
              </a:rPr>
              <a:t>月</a:t>
            </a:r>
            <a:r>
              <a:rPr lang="en-US" altLang="zh-CN" dirty="0">
                <a:effectLst/>
              </a:rPr>
              <a:t>14</a:t>
            </a:r>
            <a:r>
              <a:rPr lang="zh-CN" altLang="en-US" dirty="0">
                <a:effectLst/>
              </a:rPr>
              <a:t>日。李宗仁、张发奎以及冯系将领鹿钟麟等</a:t>
            </a:r>
            <a:r>
              <a:rPr lang="en-US" altLang="zh-CN" dirty="0">
                <a:effectLst/>
              </a:rPr>
              <a:t>57</a:t>
            </a:r>
            <a:r>
              <a:rPr lang="zh-CN" altLang="en-US" dirty="0">
                <a:effectLst/>
              </a:rPr>
              <a:t>人联名发出了拥护阎锡山为中华民国陆海空军总司令、冯玉祥、李宗仁为副总司令的通电；</a:t>
            </a:r>
            <a:r>
              <a:rPr lang="en-US" altLang="zh-CN" dirty="0">
                <a:effectLst/>
              </a:rPr>
              <a:t>3</a:t>
            </a:r>
            <a:r>
              <a:rPr lang="zh-CN" altLang="en-US" dirty="0">
                <a:effectLst/>
              </a:rPr>
              <a:t>月</a:t>
            </a:r>
            <a:r>
              <a:rPr lang="en-US" altLang="zh-CN" dirty="0">
                <a:effectLst/>
              </a:rPr>
              <a:t>21</a:t>
            </a:r>
            <a:r>
              <a:rPr lang="zh-CN" altLang="en-US" dirty="0">
                <a:effectLst/>
              </a:rPr>
              <a:t>日，阎、冯又联名发出倒蒋通电；</a:t>
            </a:r>
            <a:r>
              <a:rPr lang="en-US" altLang="zh-CN" dirty="0">
                <a:effectLst/>
              </a:rPr>
              <a:t>4</a:t>
            </a:r>
            <a:r>
              <a:rPr lang="zh-CN" altLang="en-US" dirty="0">
                <a:effectLst/>
              </a:rPr>
              <a:t>月</a:t>
            </a:r>
            <a:r>
              <a:rPr lang="en-US" altLang="zh-CN" dirty="0">
                <a:effectLst/>
              </a:rPr>
              <a:t>1</a:t>
            </a:r>
            <a:r>
              <a:rPr lang="zh-CN" altLang="en-US" dirty="0">
                <a:effectLst/>
              </a:rPr>
              <a:t>日，阎、冯、李宣布就职。此时，全国各地大小军阀纷纷发表通电，拥护讨蒋。</a:t>
            </a:r>
            <a:endParaRPr lang="en-US" altLang="zh-CN" dirty="0">
              <a:effectLst/>
            </a:endParaRPr>
          </a:p>
        </p:txBody>
      </p:sp>
      <p:sp>
        <p:nvSpPr>
          <p:cNvPr id="4" name="灯片编号占位符 3"/>
          <p:cNvSpPr>
            <a:spLocks noGrp="1"/>
          </p:cNvSpPr>
          <p:nvPr>
            <p:ph type="sldNum" sz="quarter" idx="5"/>
          </p:nvPr>
        </p:nvSpPr>
        <p:spPr/>
        <p:txBody>
          <a:bodyPr/>
          <a:lstStyle/>
          <a:p>
            <a:fld id="{2418D3EC-A2D7-4D29-9EB9-2B72129C9B23}" type="slidenum">
              <a:rPr lang="en-US" altLang="zh-CN" smtClean="0"/>
              <a:pPr/>
              <a:t>22</a:t>
            </a:fld>
            <a:endParaRPr lang="en-US" altLang="zh-CN"/>
          </a:p>
        </p:txBody>
      </p:sp>
    </p:spTree>
    <p:extLst>
      <p:ext uri="{BB962C8B-B14F-4D97-AF65-F5344CB8AC3E}">
        <p14:creationId xmlns:p14="http://schemas.microsoft.com/office/powerpoint/2010/main" val="9049482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418D3EC-A2D7-4D29-9EB9-2B72129C9B23}" type="slidenum">
              <a:rPr lang="en-US" altLang="zh-CN" smtClean="0"/>
              <a:pPr/>
              <a:t>24</a:t>
            </a:fld>
            <a:endParaRPr lang="en-US" altLang="zh-CN"/>
          </a:p>
        </p:txBody>
      </p:sp>
    </p:spTree>
    <p:extLst>
      <p:ext uri="{BB962C8B-B14F-4D97-AF65-F5344CB8AC3E}">
        <p14:creationId xmlns:p14="http://schemas.microsoft.com/office/powerpoint/2010/main" val="26259369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zh-CN" dirty="0"/>
              <a:t>1934-12-29</a:t>
            </a:r>
            <a:r>
              <a:rPr lang="zh-CN" altLang="en-US" dirty="0"/>
              <a:t>蒋介石日记：“以亲剿川黔残匪以为经营西南根据地之张本”</a:t>
            </a:r>
            <a:endParaRPr lang="en-US" altLang="zh-CN" dirty="0"/>
          </a:p>
          <a:p>
            <a:pPr algn="just"/>
            <a:r>
              <a:rPr lang="en-US" altLang="zh-CN" b="0" i="0" dirty="0">
                <a:solidFill>
                  <a:srgbClr val="000000"/>
                </a:solidFill>
                <a:effectLst/>
                <a:latin typeface="宋体" panose="02010600030101010101" pitchFamily="2" charset="-122"/>
                <a:ea typeface="宋体" panose="02010600030101010101" pitchFamily="2" charset="-122"/>
              </a:rPr>
              <a:t>1934</a:t>
            </a:r>
            <a:r>
              <a:rPr lang="zh-CN" altLang="en-US" b="0" i="0" dirty="0">
                <a:solidFill>
                  <a:srgbClr val="000000"/>
                </a:solidFill>
                <a:effectLst/>
                <a:latin typeface="宋体" panose="02010600030101010101" pitchFamily="2" charset="-122"/>
                <a:ea typeface="宋体" panose="02010600030101010101" pitchFamily="2" charset="-122"/>
              </a:rPr>
              <a:t>年</a:t>
            </a:r>
            <a:r>
              <a:rPr lang="en-US" altLang="zh-CN" b="0" i="0" dirty="0">
                <a:solidFill>
                  <a:srgbClr val="000000"/>
                </a:solidFill>
                <a:effectLst/>
                <a:latin typeface="宋体" panose="02010600030101010101" pitchFamily="2" charset="-122"/>
                <a:ea typeface="宋体" panose="02010600030101010101" pitchFamily="2" charset="-122"/>
              </a:rPr>
              <a:t>1</a:t>
            </a:r>
            <a:r>
              <a:rPr lang="zh-CN" altLang="en-US" b="0" i="0" dirty="0">
                <a:solidFill>
                  <a:srgbClr val="000000"/>
                </a:solidFill>
                <a:effectLst/>
                <a:latin typeface="宋体" panose="02010600030101010101" pitchFamily="2" charset="-122"/>
                <a:ea typeface="宋体" panose="02010600030101010101" pitchFamily="2" charset="-122"/>
              </a:rPr>
              <a:t>月中共六届五中全会选举博古（秦邦宪）为中共中央总书记；</a:t>
            </a:r>
            <a:endParaRPr lang="en-US" altLang="zh-CN" b="0" i="0" dirty="0">
              <a:solidFill>
                <a:srgbClr val="000000"/>
              </a:solidFill>
              <a:effectLst/>
              <a:latin typeface="宋体" panose="02010600030101010101" pitchFamily="2" charset="-122"/>
              <a:ea typeface="宋体" panose="02010600030101010101" pitchFamily="2" charset="-122"/>
            </a:endParaRPr>
          </a:p>
          <a:p>
            <a:pPr algn="just"/>
            <a:r>
              <a:rPr lang="en-US" altLang="zh-CN" b="0" i="0" dirty="0">
                <a:solidFill>
                  <a:srgbClr val="000000"/>
                </a:solidFill>
                <a:effectLst/>
                <a:latin typeface="宋体" panose="02010600030101010101" pitchFamily="2" charset="-122"/>
                <a:ea typeface="宋体" panose="02010600030101010101" pitchFamily="2" charset="-122"/>
              </a:rPr>
              <a:t>1935</a:t>
            </a:r>
            <a:r>
              <a:rPr lang="zh-CN" altLang="en-US" b="0" i="0" dirty="0">
                <a:solidFill>
                  <a:srgbClr val="000000"/>
                </a:solidFill>
                <a:effectLst/>
                <a:latin typeface="宋体" panose="02010600030101010101" pitchFamily="2" charset="-122"/>
                <a:ea typeface="宋体" panose="02010600030101010101" pitchFamily="2" charset="-122"/>
              </a:rPr>
              <a:t>年</a:t>
            </a:r>
            <a:r>
              <a:rPr lang="en-US" altLang="zh-CN" b="0" i="0" dirty="0">
                <a:solidFill>
                  <a:srgbClr val="000000"/>
                </a:solidFill>
                <a:effectLst/>
                <a:latin typeface="宋体" panose="02010600030101010101" pitchFamily="2" charset="-122"/>
                <a:ea typeface="宋体" panose="02010600030101010101" pitchFamily="2" charset="-122"/>
              </a:rPr>
              <a:t>1</a:t>
            </a:r>
            <a:r>
              <a:rPr lang="zh-CN" altLang="en-US" b="0" i="0" dirty="0">
                <a:solidFill>
                  <a:srgbClr val="000000"/>
                </a:solidFill>
                <a:effectLst/>
                <a:latin typeface="宋体" panose="02010600030101010101" pitchFamily="2" charset="-122"/>
                <a:ea typeface="宋体" panose="02010600030101010101" pitchFamily="2" charset="-122"/>
              </a:rPr>
              <a:t>月遵义会议选举张闻天（洛甫）为中共中央总书记；</a:t>
            </a:r>
          </a:p>
          <a:p>
            <a:pPr algn="just"/>
            <a:r>
              <a:rPr lang="en-US" altLang="zh-CN" b="0" i="0" dirty="0">
                <a:solidFill>
                  <a:srgbClr val="000000"/>
                </a:solidFill>
                <a:effectLst/>
                <a:latin typeface="宋体" panose="02010600030101010101" pitchFamily="2" charset="-122"/>
                <a:ea typeface="宋体" panose="02010600030101010101" pitchFamily="2" charset="-122"/>
              </a:rPr>
              <a:t>1945</a:t>
            </a:r>
            <a:r>
              <a:rPr lang="zh-CN" altLang="en-US" b="0" i="0" dirty="0">
                <a:solidFill>
                  <a:srgbClr val="000000"/>
                </a:solidFill>
                <a:effectLst/>
                <a:latin typeface="宋体" panose="02010600030101010101" pitchFamily="2" charset="-122"/>
                <a:ea typeface="宋体" panose="02010600030101010101" pitchFamily="2" charset="-122"/>
              </a:rPr>
              <a:t>年</a:t>
            </a:r>
            <a:r>
              <a:rPr lang="en-US" altLang="zh-CN" b="0" i="0" dirty="0">
                <a:solidFill>
                  <a:srgbClr val="000000"/>
                </a:solidFill>
                <a:effectLst/>
                <a:latin typeface="宋体" panose="02010600030101010101" pitchFamily="2" charset="-122"/>
                <a:ea typeface="宋体" panose="02010600030101010101" pitchFamily="2" charset="-122"/>
              </a:rPr>
              <a:t>6</a:t>
            </a:r>
            <a:r>
              <a:rPr lang="zh-CN" altLang="en-US" b="0" i="0" dirty="0">
                <a:solidFill>
                  <a:srgbClr val="000000"/>
                </a:solidFill>
                <a:effectLst/>
                <a:latin typeface="宋体" panose="02010600030101010101" pitchFamily="2" charset="-122"/>
                <a:ea typeface="宋体" panose="02010600030101010101" pitchFamily="2" charset="-122"/>
              </a:rPr>
              <a:t>月中共七届一中全会选举毛泽东为</a:t>
            </a:r>
            <a:r>
              <a:rPr lang="zh-CN" altLang="en-US" b="0" i="0">
                <a:solidFill>
                  <a:srgbClr val="000000"/>
                </a:solidFill>
                <a:effectLst/>
                <a:latin typeface="宋体" panose="02010600030101010101" pitchFamily="2" charset="-122"/>
                <a:ea typeface="宋体" panose="02010600030101010101" pitchFamily="2" charset="-122"/>
              </a:rPr>
              <a:t>中共中央主席。</a:t>
            </a:r>
            <a:endParaRPr lang="zh-CN" altLang="en-US" b="0" i="0" dirty="0">
              <a:solidFill>
                <a:srgbClr val="000000"/>
              </a:solidFill>
              <a:effectLst/>
              <a:latin typeface="宋体" panose="02010600030101010101" pitchFamily="2" charset="-122"/>
              <a:ea typeface="宋体" panose="02010600030101010101" pitchFamily="2" charset="-122"/>
            </a:endParaRPr>
          </a:p>
          <a:p>
            <a:pPr marL="0" marR="0" lvl="0" indent="0" algn="l" defTabSz="914400" rtl="0" eaLnBrk="1" fontAlgn="base" latinLnBrk="0" hangingPunct="1">
              <a:lnSpc>
                <a:spcPct val="100000"/>
              </a:lnSpc>
              <a:spcBef>
                <a:spcPct val="30000"/>
              </a:spcBef>
              <a:spcAft>
                <a:spcPct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fld id="{2418D3EC-A2D7-4D29-9EB9-2B72129C9B23}" type="slidenum">
              <a:rPr lang="en-US" altLang="zh-CN" smtClean="0"/>
              <a:pPr/>
              <a:t>30</a:t>
            </a:fld>
            <a:endParaRPr lang="en-US" altLang="zh-CN"/>
          </a:p>
        </p:txBody>
      </p:sp>
    </p:spTree>
    <p:extLst>
      <p:ext uri="{BB962C8B-B14F-4D97-AF65-F5344CB8AC3E}">
        <p14:creationId xmlns:p14="http://schemas.microsoft.com/office/powerpoint/2010/main" val="36015938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36</a:t>
            </a:r>
            <a:r>
              <a:rPr lang="zh-CN" altLang="en-US"/>
              <a:t>年</a:t>
            </a:r>
            <a:r>
              <a:rPr lang="en-US" altLang="zh-CN"/>
              <a:t>6</a:t>
            </a:r>
            <a:r>
              <a:rPr lang="zh-CN" altLang="en-US"/>
              <a:t>月，张学良提出加入中共；</a:t>
            </a:r>
            <a:r>
              <a:rPr lang="en-US" altLang="zh-CN"/>
              <a:t>8</a:t>
            </a:r>
            <a:r>
              <a:rPr lang="zh-CN" altLang="en-US"/>
              <a:t>月</a:t>
            </a:r>
            <a:r>
              <a:rPr lang="en-US" altLang="zh-CN"/>
              <a:t>15</a:t>
            </a:r>
            <a:r>
              <a:rPr lang="zh-CN" altLang="en-US"/>
              <a:t>日，共产国际回电不准：“张不可靠”</a:t>
            </a:r>
          </a:p>
        </p:txBody>
      </p:sp>
      <p:sp>
        <p:nvSpPr>
          <p:cNvPr id="4" name="灯片编号占位符 3"/>
          <p:cNvSpPr>
            <a:spLocks noGrp="1"/>
          </p:cNvSpPr>
          <p:nvPr>
            <p:ph type="sldNum" sz="quarter" idx="10"/>
          </p:nvPr>
        </p:nvSpPr>
        <p:spPr/>
        <p:txBody>
          <a:bodyPr/>
          <a:lstStyle/>
          <a:p>
            <a:fld id="{2418D3EC-A2D7-4D29-9EB9-2B72129C9B23}" type="slidenum">
              <a:rPr lang="en-US" altLang="zh-CN" smtClean="0"/>
              <a:pPr/>
              <a:t>39</a:t>
            </a:fld>
            <a:endParaRPr lang="en-US" altLang="zh-CN"/>
          </a:p>
        </p:txBody>
      </p:sp>
    </p:spTree>
    <p:extLst>
      <p:ext uri="{BB962C8B-B14F-4D97-AF65-F5344CB8AC3E}">
        <p14:creationId xmlns:p14="http://schemas.microsoft.com/office/powerpoint/2010/main" val="19960114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Arial" charset="0"/>
                <a:ea typeface="宋体" pitchFamily="2" charset="-122"/>
                <a:cs typeface="+mn-cs"/>
              </a:rPr>
              <a:t>7月8日下午，蒋介石收到毛泽东、朱德、周恩来等9人的联名电报：“庐山蒋委员长钧鉴：日寇进攻卢沟桥，实行其武装夺取华北之蓄谋已定之步骤……红军将士愿在委员长领导之下为国家效命，与敌周旋，以达保地为国之目的。”7月9日，彭得怀、林彪、刘伯承、贺龙等红军将领打来电报：“我全体红军愿即改编为国民革命军……与日寇决一死战。”</a:t>
            </a:r>
            <a:endParaRPr lang="zh-CN" altLang="en-US" dirty="0"/>
          </a:p>
        </p:txBody>
      </p:sp>
      <p:sp>
        <p:nvSpPr>
          <p:cNvPr id="4" name="灯片编号占位符 3"/>
          <p:cNvSpPr>
            <a:spLocks noGrp="1"/>
          </p:cNvSpPr>
          <p:nvPr>
            <p:ph type="sldNum" sz="quarter" idx="10"/>
          </p:nvPr>
        </p:nvSpPr>
        <p:spPr/>
        <p:txBody>
          <a:bodyPr/>
          <a:lstStyle/>
          <a:p>
            <a:fld id="{2418D3EC-A2D7-4D29-9EB9-2B72129C9B23}" type="slidenum">
              <a:rPr lang="en-US" altLang="zh-CN" smtClean="0"/>
              <a:pPr/>
              <a:t>41</a:t>
            </a:fld>
            <a:endParaRPr lang="en-US" altLang="zh-CN"/>
          </a:p>
        </p:txBody>
      </p:sp>
    </p:spTree>
    <p:extLst>
      <p:ext uri="{BB962C8B-B14F-4D97-AF65-F5344CB8AC3E}">
        <p14:creationId xmlns:p14="http://schemas.microsoft.com/office/powerpoint/2010/main" val="25731392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八路军后改为第</a:t>
            </a:r>
            <a:r>
              <a:rPr lang="en-US" altLang="zh-CN" dirty="0"/>
              <a:t>18</a:t>
            </a:r>
            <a:r>
              <a:rPr lang="zh-CN" altLang="en-US" dirty="0"/>
              <a:t>集团军，军长朱德；下辖三个师：林彪的</a:t>
            </a:r>
            <a:r>
              <a:rPr lang="en-US" altLang="zh-CN" dirty="0"/>
              <a:t>115</a:t>
            </a:r>
            <a:r>
              <a:rPr lang="zh-CN" altLang="en-US" dirty="0"/>
              <a:t>师，贺龙的</a:t>
            </a:r>
            <a:r>
              <a:rPr lang="en-US" altLang="zh-CN" dirty="0"/>
              <a:t>120</a:t>
            </a:r>
            <a:r>
              <a:rPr lang="zh-CN" altLang="en-US" dirty="0"/>
              <a:t>师，刘伯承的</a:t>
            </a:r>
            <a:r>
              <a:rPr lang="en-US" altLang="zh-CN" dirty="0"/>
              <a:t>129</a:t>
            </a:r>
            <a:r>
              <a:rPr lang="zh-CN" altLang="en-US" dirty="0"/>
              <a:t>师。总兵额约</a:t>
            </a:r>
            <a:r>
              <a:rPr lang="en-US" altLang="zh-CN" dirty="0"/>
              <a:t>3</a:t>
            </a:r>
            <a:r>
              <a:rPr lang="zh-CN" altLang="en-US" dirty="0"/>
              <a:t>万。</a:t>
            </a:r>
            <a:endParaRPr lang="en-US" altLang="zh-CN" dirty="0"/>
          </a:p>
          <a:p>
            <a:endParaRPr lang="en-US" altLang="zh-CN" dirty="0"/>
          </a:p>
          <a:p>
            <a:r>
              <a:rPr lang="en-US" altLang="zh-CN" sz="1200" b="0" i="0" u="none" strike="noStrike" kern="1200" dirty="0">
                <a:solidFill>
                  <a:schemeClr val="tx1"/>
                </a:solidFill>
                <a:effectLst/>
                <a:latin typeface="Arial" charset="0"/>
                <a:ea typeface="宋体" pitchFamily="2" charset="-122"/>
                <a:cs typeface="+mn-cs"/>
              </a:rPr>
              <a:t>1937</a:t>
            </a:r>
            <a:r>
              <a:rPr lang="zh-CN" altLang="en-US" sz="1200" b="0" i="0" u="none" strike="noStrike" kern="1200" dirty="0">
                <a:solidFill>
                  <a:schemeClr val="tx1"/>
                </a:solidFill>
                <a:effectLst/>
                <a:latin typeface="Arial" charset="0"/>
                <a:ea typeface="宋体" pitchFamily="2" charset="-122"/>
                <a:cs typeface="+mn-cs"/>
              </a:rPr>
              <a:t>年</a:t>
            </a:r>
            <a:r>
              <a:rPr lang="en-US" altLang="zh-CN" sz="1200" b="0" i="0" u="none" strike="noStrike" kern="1200" dirty="0">
                <a:solidFill>
                  <a:schemeClr val="tx1"/>
                </a:solidFill>
                <a:effectLst/>
                <a:latin typeface="Arial" charset="0"/>
                <a:ea typeface="宋体" pitchFamily="2" charset="-122"/>
                <a:cs typeface="+mn-cs"/>
              </a:rPr>
              <a:t>8</a:t>
            </a:r>
            <a:r>
              <a:rPr lang="zh-CN" altLang="en-US" sz="1200" b="0" i="0" u="none" strike="noStrike" kern="1200" dirty="0">
                <a:solidFill>
                  <a:schemeClr val="tx1"/>
                </a:solidFill>
                <a:effectLst/>
                <a:latin typeface="Arial" charset="0"/>
                <a:ea typeface="宋体" pitchFamily="2" charset="-122"/>
                <a:cs typeface="+mn-cs"/>
              </a:rPr>
              <a:t>月</a:t>
            </a:r>
            <a:r>
              <a:rPr lang="en-US" altLang="zh-CN" sz="1200" b="0" i="0" u="none" strike="noStrike" kern="1200" dirty="0">
                <a:solidFill>
                  <a:schemeClr val="tx1"/>
                </a:solidFill>
                <a:effectLst/>
                <a:latin typeface="Arial" charset="0"/>
                <a:ea typeface="宋体" pitchFamily="2" charset="-122"/>
                <a:cs typeface="+mn-cs"/>
              </a:rPr>
              <a:t>21</a:t>
            </a:r>
            <a:r>
              <a:rPr lang="zh-CN" altLang="en-US" sz="1200" b="0" i="0" u="none" strike="noStrike" kern="1200" dirty="0">
                <a:solidFill>
                  <a:schemeClr val="tx1"/>
                </a:solidFill>
                <a:effectLst/>
                <a:latin typeface="Arial" charset="0"/>
                <a:ea typeface="宋体" pitchFamily="2" charset="-122"/>
                <a:cs typeface="+mn-cs"/>
              </a:rPr>
              <a:t>日，</a:t>
            </a:r>
            <a:r>
              <a:rPr lang="en-US" altLang="zh-CN" sz="1200" b="0" i="0" u="none" strike="noStrike" kern="1200" dirty="0">
                <a:solidFill>
                  <a:schemeClr val="tx1"/>
                </a:solidFill>
                <a:effectLst/>
                <a:latin typeface="Arial" charset="0"/>
                <a:ea typeface="宋体" pitchFamily="2" charset="-122"/>
                <a:cs typeface="+mn-cs"/>
              </a:rPr>
              <a:t>《</a:t>
            </a:r>
            <a:r>
              <a:rPr lang="zh-CN" altLang="en-US" sz="1200" b="0" i="0" u="none" strike="noStrike" kern="1200" dirty="0">
                <a:solidFill>
                  <a:schemeClr val="tx1"/>
                </a:solidFill>
                <a:effectLst/>
                <a:latin typeface="Arial" charset="0"/>
                <a:ea typeface="宋体" pitchFamily="2" charset="-122"/>
                <a:cs typeface="+mn-cs"/>
              </a:rPr>
              <a:t>中苏互不侵犯条约</a:t>
            </a:r>
            <a:r>
              <a:rPr lang="en-US" altLang="zh-CN" sz="1200" b="0" i="0" u="none" strike="noStrike" kern="1200" dirty="0">
                <a:solidFill>
                  <a:schemeClr val="tx1"/>
                </a:solidFill>
                <a:effectLst/>
                <a:latin typeface="Arial" charset="0"/>
                <a:ea typeface="宋体" pitchFamily="2" charset="-122"/>
                <a:cs typeface="+mn-cs"/>
              </a:rPr>
              <a:t>》</a:t>
            </a:r>
            <a:r>
              <a:rPr lang="zh-CN" altLang="en-US" sz="1200" b="0" i="0" u="none" strike="noStrike" kern="1200" dirty="0">
                <a:solidFill>
                  <a:schemeClr val="tx1"/>
                </a:solidFill>
                <a:effectLst/>
                <a:latin typeface="Arial" charset="0"/>
                <a:ea typeface="宋体" pitchFamily="2" charset="-122"/>
                <a:cs typeface="+mn-cs"/>
              </a:rPr>
              <a:t>签订。根据这一条约，苏联不仅对中国的抗战给予道义支持，也提供了大量军事援助，这对中国人民是极大的鼓舞。截至</a:t>
            </a:r>
            <a:r>
              <a:rPr lang="en-US" altLang="zh-CN" sz="1200" b="0" i="0" u="none" strike="noStrike" kern="1200" dirty="0">
                <a:solidFill>
                  <a:schemeClr val="tx1"/>
                </a:solidFill>
                <a:effectLst/>
                <a:latin typeface="Arial" charset="0"/>
                <a:ea typeface="宋体" pitchFamily="2" charset="-122"/>
                <a:cs typeface="+mn-cs"/>
              </a:rPr>
              <a:t>1941</a:t>
            </a:r>
            <a:r>
              <a:rPr lang="zh-CN" altLang="en-US" sz="1200" b="0" i="0" u="none" strike="noStrike" kern="1200" dirty="0">
                <a:solidFill>
                  <a:schemeClr val="tx1"/>
                </a:solidFill>
                <a:effectLst/>
                <a:latin typeface="Arial" charset="0"/>
                <a:ea typeface="宋体" pitchFamily="2" charset="-122"/>
                <a:cs typeface="+mn-cs"/>
              </a:rPr>
              <a:t>年</a:t>
            </a:r>
            <a:r>
              <a:rPr lang="en-US" altLang="zh-CN" sz="1200" b="0" i="0" u="none" strike="noStrike" kern="1200" dirty="0">
                <a:solidFill>
                  <a:schemeClr val="tx1"/>
                </a:solidFill>
                <a:effectLst/>
                <a:latin typeface="Arial" charset="0"/>
                <a:ea typeface="宋体" pitchFamily="2" charset="-122"/>
                <a:cs typeface="+mn-cs"/>
              </a:rPr>
              <a:t>6</a:t>
            </a:r>
            <a:r>
              <a:rPr lang="zh-CN" altLang="en-US" sz="1200" b="0" i="0" u="none" strike="noStrike" kern="1200" dirty="0">
                <a:solidFill>
                  <a:schemeClr val="tx1"/>
                </a:solidFill>
                <a:effectLst/>
                <a:latin typeface="Arial" charset="0"/>
                <a:ea typeface="宋体" pitchFamily="2" charset="-122"/>
                <a:cs typeface="+mn-cs"/>
              </a:rPr>
              <a:t>月苏德战争爆发时止，中国利用苏联信用借款所购卖的飞机及主要军火物资为：各类飞机</a:t>
            </a:r>
            <a:r>
              <a:rPr lang="en-US" altLang="zh-CN" sz="1200" b="0" i="0" u="none" strike="noStrike" kern="1200" dirty="0">
                <a:solidFill>
                  <a:schemeClr val="tx1"/>
                </a:solidFill>
                <a:effectLst/>
                <a:latin typeface="Arial" charset="0"/>
                <a:ea typeface="宋体" pitchFamily="2" charset="-122"/>
                <a:cs typeface="+mn-cs"/>
              </a:rPr>
              <a:t>904</a:t>
            </a:r>
            <a:r>
              <a:rPr lang="zh-CN" altLang="en-US" sz="1200" b="0" i="0" u="none" strike="noStrike" kern="1200" dirty="0">
                <a:solidFill>
                  <a:schemeClr val="tx1"/>
                </a:solidFill>
                <a:effectLst/>
                <a:latin typeface="Arial" charset="0"/>
                <a:ea typeface="宋体" pitchFamily="2" charset="-122"/>
                <a:cs typeface="+mn-cs"/>
              </a:rPr>
              <a:t>架，其中轻重轰炸机</a:t>
            </a:r>
            <a:r>
              <a:rPr lang="en-US" altLang="zh-CN" sz="1200" b="0" i="0" u="none" strike="noStrike" kern="1200" dirty="0">
                <a:solidFill>
                  <a:schemeClr val="tx1"/>
                </a:solidFill>
                <a:effectLst/>
                <a:latin typeface="Arial" charset="0"/>
                <a:ea typeface="宋体" pitchFamily="2" charset="-122"/>
                <a:cs typeface="+mn-cs"/>
              </a:rPr>
              <a:t>318</a:t>
            </a:r>
            <a:r>
              <a:rPr lang="zh-CN" altLang="en-US" sz="1200" b="0" i="0" u="none" strike="noStrike" kern="1200" dirty="0">
                <a:solidFill>
                  <a:schemeClr val="tx1"/>
                </a:solidFill>
                <a:effectLst/>
                <a:latin typeface="Arial" charset="0"/>
                <a:ea typeface="宋体" pitchFamily="2" charset="-122"/>
                <a:cs typeface="+mn-cs"/>
              </a:rPr>
              <a:t>架，坦克</a:t>
            </a:r>
            <a:r>
              <a:rPr lang="en-US" altLang="zh-CN" sz="1200" b="0" i="0" u="none" strike="noStrike" kern="1200" dirty="0">
                <a:solidFill>
                  <a:schemeClr val="tx1"/>
                </a:solidFill>
                <a:effectLst/>
                <a:latin typeface="Arial" charset="0"/>
                <a:ea typeface="宋体" pitchFamily="2" charset="-122"/>
                <a:cs typeface="+mn-cs"/>
              </a:rPr>
              <a:t>82</a:t>
            </a:r>
            <a:r>
              <a:rPr lang="zh-CN" altLang="en-US" sz="1200" b="0" i="0" u="none" strike="noStrike" kern="1200" dirty="0">
                <a:solidFill>
                  <a:schemeClr val="tx1"/>
                </a:solidFill>
                <a:effectLst/>
                <a:latin typeface="Arial" charset="0"/>
                <a:ea typeface="宋体" pitchFamily="2" charset="-122"/>
                <a:cs typeface="+mn-cs"/>
              </a:rPr>
              <a:t>辆，汽车</a:t>
            </a:r>
            <a:r>
              <a:rPr lang="en-US" altLang="zh-CN" sz="1200" b="0" i="0" u="none" strike="noStrike" kern="1200" dirty="0">
                <a:solidFill>
                  <a:schemeClr val="tx1"/>
                </a:solidFill>
                <a:effectLst/>
                <a:latin typeface="Arial" charset="0"/>
                <a:ea typeface="宋体" pitchFamily="2" charset="-122"/>
                <a:cs typeface="+mn-cs"/>
              </a:rPr>
              <a:t>1,526</a:t>
            </a:r>
            <a:r>
              <a:rPr lang="zh-CN" altLang="en-US" sz="1200" b="0" i="0" u="none" strike="noStrike" kern="1200" dirty="0">
                <a:solidFill>
                  <a:schemeClr val="tx1"/>
                </a:solidFill>
                <a:effectLst/>
                <a:latin typeface="Arial" charset="0"/>
                <a:ea typeface="宋体" pitchFamily="2" charset="-122"/>
                <a:cs typeface="+mn-cs"/>
              </a:rPr>
              <a:t>辆，牵引车</a:t>
            </a:r>
            <a:r>
              <a:rPr lang="en-US" altLang="zh-CN" sz="1200" b="0" i="0" u="none" strike="noStrike" kern="1200" dirty="0">
                <a:solidFill>
                  <a:schemeClr val="tx1"/>
                </a:solidFill>
                <a:effectLst/>
                <a:latin typeface="Arial" charset="0"/>
                <a:ea typeface="宋体" pitchFamily="2" charset="-122"/>
                <a:cs typeface="+mn-cs"/>
              </a:rPr>
              <a:t>24</a:t>
            </a:r>
            <a:r>
              <a:rPr lang="zh-CN" altLang="en-US" sz="1200" b="0" i="0" u="none" strike="noStrike" kern="1200" dirty="0">
                <a:solidFill>
                  <a:schemeClr val="tx1"/>
                </a:solidFill>
                <a:effectLst/>
                <a:latin typeface="Arial" charset="0"/>
                <a:ea typeface="宋体" pitchFamily="2" charset="-122"/>
                <a:cs typeface="+mn-cs"/>
              </a:rPr>
              <a:t>辆，各类大炮</a:t>
            </a:r>
            <a:r>
              <a:rPr lang="en-US" altLang="zh-CN" sz="1200" b="0" i="0" u="none" strike="noStrike" kern="1200" dirty="0">
                <a:solidFill>
                  <a:schemeClr val="tx1"/>
                </a:solidFill>
                <a:effectLst/>
                <a:latin typeface="Arial" charset="0"/>
                <a:ea typeface="宋体" pitchFamily="2" charset="-122"/>
                <a:cs typeface="+mn-cs"/>
              </a:rPr>
              <a:t>1,190</a:t>
            </a:r>
            <a:r>
              <a:rPr lang="zh-CN" altLang="en-US" sz="1200" b="0" i="0" u="none" strike="noStrike" kern="1200" dirty="0">
                <a:solidFill>
                  <a:schemeClr val="tx1"/>
                </a:solidFill>
                <a:effectLst/>
                <a:latin typeface="Arial" charset="0"/>
                <a:ea typeface="宋体" pitchFamily="2" charset="-122"/>
                <a:cs typeface="+mn-cs"/>
              </a:rPr>
              <a:t>门，轻重机关枪</a:t>
            </a:r>
            <a:r>
              <a:rPr lang="en-US" altLang="zh-CN" sz="1200" b="0" i="0" u="none" strike="noStrike" kern="1200" dirty="0">
                <a:solidFill>
                  <a:schemeClr val="tx1"/>
                </a:solidFill>
                <a:effectLst/>
                <a:latin typeface="Arial" charset="0"/>
                <a:ea typeface="宋体" pitchFamily="2" charset="-122"/>
                <a:cs typeface="+mn-cs"/>
              </a:rPr>
              <a:t>9,720</a:t>
            </a:r>
            <a:r>
              <a:rPr lang="zh-CN" altLang="en-US" sz="1200" b="0" i="0" u="none" strike="noStrike" kern="1200" dirty="0">
                <a:solidFill>
                  <a:schemeClr val="tx1"/>
                </a:solidFill>
                <a:effectLst/>
                <a:latin typeface="Arial" charset="0"/>
                <a:ea typeface="宋体" pitchFamily="2" charset="-122"/>
                <a:cs typeface="+mn-cs"/>
              </a:rPr>
              <a:t>挺，步枪</a:t>
            </a:r>
            <a:r>
              <a:rPr lang="en-US" altLang="zh-CN" sz="1200" b="0" i="0" u="none" strike="noStrike" kern="1200" dirty="0">
                <a:solidFill>
                  <a:schemeClr val="tx1"/>
                </a:solidFill>
                <a:effectLst/>
                <a:latin typeface="Arial" charset="0"/>
                <a:ea typeface="宋体" pitchFamily="2" charset="-122"/>
                <a:cs typeface="+mn-cs"/>
              </a:rPr>
              <a:t>5</a:t>
            </a:r>
            <a:r>
              <a:rPr lang="zh-CN" altLang="en-US" sz="1200" b="0" i="0" u="none" strike="noStrike" kern="1200" dirty="0">
                <a:solidFill>
                  <a:schemeClr val="tx1"/>
                </a:solidFill>
                <a:effectLst/>
                <a:latin typeface="Arial" charset="0"/>
                <a:ea typeface="宋体" pitchFamily="2" charset="-122"/>
                <a:cs typeface="+mn-cs"/>
              </a:rPr>
              <a:t>万枝，步枪子弹</a:t>
            </a:r>
            <a:r>
              <a:rPr lang="en-US" altLang="zh-CN" sz="1200" b="0" i="0" u="none" strike="noStrike" kern="1200" dirty="0">
                <a:solidFill>
                  <a:schemeClr val="tx1"/>
                </a:solidFill>
                <a:effectLst/>
                <a:latin typeface="Arial" charset="0"/>
                <a:ea typeface="宋体" pitchFamily="2" charset="-122"/>
                <a:cs typeface="+mn-cs"/>
              </a:rPr>
              <a:t>16,700</a:t>
            </a:r>
            <a:r>
              <a:rPr lang="zh-CN" altLang="en-US" sz="1200" b="0" i="0" u="none" strike="noStrike" kern="1200" dirty="0">
                <a:solidFill>
                  <a:schemeClr val="tx1"/>
                </a:solidFill>
                <a:effectLst/>
                <a:latin typeface="Arial" charset="0"/>
                <a:ea typeface="宋体" pitchFamily="2" charset="-122"/>
                <a:cs typeface="+mn-cs"/>
              </a:rPr>
              <a:t>多万发，机枪子弹</a:t>
            </a:r>
            <a:r>
              <a:rPr lang="en-US" altLang="zh-CN" sz="1200" b="0" i="0" u="none" strike="noStrike" kern="1200" dirty="0">
                <a:solidFill>
                  <a:schemeClr val="tx1"/>
                </a:solidFill>
                <a:effectLst/>
                <a:latin typeface="Arial" charset="0"/>
                <a:ea typeface="宋体" pitchFamily="2" charset="-122"/>
                <a:cs typeface="+mn-cs"/>
              </a:rPr>
              <a:t>1,700</a:t>
            </a:r>
            <a:r>
              <a:rPr lang="zh-CN" altLang="en-US" sz="1200" b="0" i="0" u="none" strike="noStrike" kern="1200" dirty="0">
                <a:solidFill>
                  <a:schemeClr val="tx1"/>
                </a:solidFill>
                <a:effectLst/>
                <a:latin typeface="Arial" charset="0"/>
                <a:ea typeface="宋体" pitchFamily="2" charset="-122"/>
                <a:cs typeface="+mn-cs"/>
              </a:rPr>
              <a:t>多万发，炸弹</a:t>
            </a:r>
            <a:r>
              <a:rPr lang="en-US" altLang="zh-CN" sz="1200" b="0" i="0" u="none" strike="noStrike" kern="1200" dirty="0">
                <a:solidFill>
                  <a:schemeClr val="tx1"/>
                </a:solidFill>
                <a:effectLst/>
                <a:latin typeface="Arial" charset="0"/>
                <a:ea typeface="宋体" pitchFamily="2" charset="-122"/>
                <a:cs typeface="+mn-cs"/>
              </a:rPr>
              <a:t>31,100</a:t>
            </a:r>
            <a:r>
              <a:rPr lang="zh-CN" altLang="en-US" sz="1200" b="0" i="0" u="none" strike="noStrike" kern="1200" dirty="0">
                <a:solidFill>
                  <a:schemeClr val="tx1"/>
                </a:solidFill>
                <a:effectLst/>
                <a:latin typeface="Arial" charset="0"/>
                <a:ea typeface="宋体" pitchFamily="2" charset="-122"/>
                <a:cs typeface="+mn-cs"/>
              </a:rPr>
              <a:t>颗，炮弹</a:t>
            </a:r>
            <a:r>
              <a:rPr lang="en-US" altLang="zh-CN" sz="1200" b="0" i="0" u="none" strike="noStrike" kern="1200" dirty="0">
                <a:solidFill>
                  <a:schemeClr val="tx1"/>
                </a:solidFill>
                <a:effectLst/>
                <a:latin typeface="Arial" charset="0"/>
                <a:ea typeface="宋体" pitchFamily="2" charset="-122"/>
                <a:cs typeface="+mn-cs"/>
              </a:rPr>
              <a:t>187</a:t>
            </a:r>
            <a:r>
              <a:rPr lang="zh-CN" altLang="en-US" sz="1200" b="0" i="0" u="none" strike="noStrike" kern="1200" dirty="0">
                <a:solidFill>
                  <a:schemeClr val="tx1"/>
                </a:solidFill>
                <a:effectLst/>
                <a:latin typeface="Arial" charset="0"/>
                <a:ea typeface="宋体" pitchFamily="2" charset="-122"/>
                <a:cs typeface="+mn-cs"/>
              </a:rPr>
              <a:t>万多发，以及飞机发动机及全套备用零件，汽油等军火物资。</a:t>
            </a:r>
            <a:endParaRPr lang="zh-CN" altLang="en-US" dirty="0"/>
          </a:p>
        </p:txBody>
      </p:sp>
      <p:sp>
        <p:nvSpPr>
          <p:cNvPr id="4" name="灯片编号占位符 3"/>
          <p:cNvSpPr>
            <a:spLocks noGrp="1"/>
          </p:cNvSpPr>
          <p:nvPr>
            <p:ph type="sldNum" sz="quarter" idx="10"/>
          </p:nvPr>
        </p:nvSpPr>
        <p:spPr/>
        <p:txBody>
          <a:bodyPr/>
          <a:lstStyle/>
          <a:p>
            <a:fld id="{2418D3EC-A2D7-4D29-9EB9-2B72129C9B23}" type="slidenum">
              <a:rPr lang="en-US" altLang="zh-CN" smtClean="0"/>
              <a:pPr/>
              <a:t>42</a:t>
            </a:fld>
            <a:endParaRPr lang="en-US" altLang="zh-CN"/>
          </a:p>
        </p:txBody>
      </p:sp>
    </p:spTree>
    <p:extLst>
      <p:ext uri="{BB962C8B-B14F-4D97-AF65-F5344CB8AC3E}">
        <p14:creationId xmlns:p14="http://schemas.microsoft.com/office/powerpoint/2010/main" val="2895219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Arial" charset="0"/>
                <a:ea typeface="宋体" pitchFamily="2" charset="-122"/>
                <a:cs typeface="+mn-cs"/>
              </a:rPr>
              <a:t>1938</a:t>
            </a:r>
            <a:r>
              <a:rPr lang="zh-CN" altLang="zh-CN" sz="1200" kern="1200" dirty="0">
                <a:solidFill>
                  <a:schemeClr val="tx1"/>
                </a:solidFill>
                <a:effectLst/>
                <a:latin typeface="Arial" charset="0"/>
                <a:ea typeface="宋体" pitchFamily="2" charset="-122"/>
                <a:cs typeface="+mn-cs"/>
              </a:rPr>
              <a:t>年至</a:t>
            </a:r>
            <a:r>
              <a:rPr lang="en-US" altLang="zh-CN" sz="1200" kern="1200" dirty="0">
                <a:solidFill>
                  <a:schemeClr val="tx1"/>
                </a:solidFill>
                <a:effectLst/>
                <a:latin typeface="Arial" charset="0"/>
                <a:ea typeface="宋体" pitchFamily="2" charset="-122"/>
                <a:cs typeface="+mn-cs"/>
              </a:rPr>
              <a:t>1939</a:t>
            </a:r>
            <a:r>
              <a:rPr lang="zh-CN" altLang="zh-CN" sz="1200" kern="1200" dirty="0">
                <a:solidFill>
                  <a:schemeClr val="tx1"/>
                </a:solidFill>
                <a:effectLst/>
                <a:latin typeface="Arial" charset="0"/>
                <a:ea typeface="宋体" pitchFamily="2" charset="-122"/>
                <a:cs typeface="+mn-cs"/>
              </a:rPr>
              <a:t>年間，國共雙方部隊發生多起武裝衝突，蔣中正因此特地與周恩來會談尋求解決之道，然而在雙方都缺乏誠意的情況之下，問題並沒有因此得到一個圓滿的處理。</a:t>
            </a:r>
            <a:r>
              <a:rPr lang="en-US" altLang="zh-CN" sz="1200" kern="1200" dirty="0">
                <a:solidFill>
                  <a:schemeClr val="tx1"/>
                </a:solidFill>
                <a:effectLst/>
                <a:latin typeface="Arial" charset="0"/>
                <a:ea typeface="宋体" pitchFamily="2" charset="-122"/>
                <a:cs typeface="+mn-cs"/>
              </a:rPr>
              <a:t>1939</a:t>
            </a:r>
            <a:r>
              <a:rPr lang="zh-CN" altLang="zh-CN" sz="1200" kern="1200" dirty="0">
                <a:solidFill>
                  <a:schemeClr val="tx1"/>
                </a:solidFill>
                <a:effectLst/>
                <a:latin typeface="Arial" charset="0"/>
                <a:ea typeface="宋体" pitchFamily="2" charset="-122"/>
                <a:cs typeface="+mn-cs"/>
              </a:rPr>
              <a:t>年</a:t>
            </a:r>
            <a:r>
              <a:rPr lang="en-US" altLang="zh-CN" sz="1200" kern="1200" dirty="0">
                <a:solidFill>
                  <a:schemeClr val="tx1"/>
                </a:solidFill>
                <a:effectLst/>
                <a:latin typeface="Arial" charset="0"/>
                <a:ea typeface="宋体" pitchFamily="2" charset="-122"/>
                <a:cs typeface="+mn-cs"/>
              </a:rPr>
              <a:t>9</a:t>
            </a:r>
            <a:r>
              <a:rPr lang="zh-CN" altLang="zh-CN" sz="1200" kern="1200" dirty="0">
                <a:solidFill>
                  <a:schemeClr val="tx1"/>
                </a:solidFill>
                <a:effectLst/>
                <a:latin typeface="Arial" charset="0"/>
                <a:ea typeface="宋体" pitchFamily="2" charset="-122"/>
                <a:cs typeface="+mn-cs"/>
              </a:rPr>
              <a:t>月，毛澤東更是向記者聲稱：「人不犯我，我不犯人；人若犯我，我必犯人」，強烈表達了中共方面的強硬立場。</a:t>
            </a:r>
          </a:p>
          <a:p>
            <a:r>
              <a:rPr lang="en-US" altLang="zh-CN" sz="1200" kern="1200" dirty="0">
                <a:solidFill>
                  <a:schemeClr val="tx1"/>
                </a:solidFill>
                <a:effectLst/>
                <a:latin typeface="Arial" charset="0"/>
                <a:ea typeface="宋体" pitchFamily="2" charset="-122"/>
                <a:cs typeface="+mn-cs"/>
              </a:rPr>
              <a:t>1939</a:t>
            </a:r>
            <a:r>
              <a:rPr lang="zh-CN" altLang="zh-CN" sz="1200" kern="1200" dirty="0">
                <a:solidFill>
                  <a:schemeClr val="tx1"/>
                </a:solidFill>
                <a:effectLst/>
                <a:latin typeface="Arial" charset="0"/>
                <a:ea typeface="宋体" pitchFamily="2" charset="-122"/>
                <a:cs typeface="+mn-cs"/>
              </a:rPr>
              <a:t>年底，國民政府領大軍向中共中央政府所在地進攻，最後以和談收場。</a:t>
            </a:r>
            <a:r>
              <a:rPr lang="en-US" altLang="zh-CN" sz="1200" kern="1200" dirty="0">
                <a:solidFill>
                  <a:schemeClr val="tx1"/>
                </a:solidFill>
                <a:effectLst/>
                <a:latin typeface="Arial" charset="0"/>
                <a:ea typeface="宋体" pitchFamily="2" charset="-122"/>
                <a:cs typeface="+mn-cs"/>
              </a:rPr>
              <a:t>1940</a:t>
            </a:r>
            <a:r>
              <a:rPr lang="zh-CN" altLang="zh-CN" sz="1200" kern="1200" dirty="0">
                <a:solidFill>
                  <a:schemeClr val="tx1"/>
                </a:solidFill>
                <a:effectLst/>
                <a:latin typeface="Arial" charset="0"/>
                <a:ea typeface="宋体" pitchFamily="2" charset="-122"/>
                <a:cs typeface="+mn-cs"/>
              </a:rPr>
              <a:t>年</a:t>
            </a:r>
            <a:r>
              <a:rPr lang="en-US" altLang="zh-CN" sz="1200" kern="1200" dirty="0">
                <a:solidFill>
                  <a:schemeClr val="tx1"/>
                </a:solidFill>
                <a:effectLst/>
                <a:latin typeface="Arial" charset="0"/>
                <a:ea typeface="宋体" pitchFamily="2" charset="-122"/>
                <a:cs typeface="+mn-cs"/>
              </a:rPr>
              <a:t>10</a:t>
            </a:r>
            <a:r>
              <a:rPr lang="zh-CN" altLang="zh-CN" sz="1200" kern="1200" dirty="0">
                <a:solidFill>
                  <a:schemeClr val="tx1"/>
                </a:solidFill>
                <a:effectLst/>
                <a:latin typeface="Arial" charset="0"/>
                <a:ea typeface="宋体" pitchFamily="2" charset="-122"/>
                <a:cs typeface="+mn-cs"/>
              </a:rPr>
              <a:t>月初，新四軍在蘇北黃橋地區襲擊國軍，造成國軍死傷一萬餘人，史稱「黃橋事件」。後來國民政府為了減少新四軍與國軍的衝突，於是便下令將新四軍調往黃河以北，但是新四軍並未予以理會。</a:t>
            </a:r>
          </a:p>
          <a:p>
            <a:r>
              <a:rPr lang="en-US" altLang="zh-CN" sz="1200" kern="1200" dirty="0">
                <a:solidFill>
                  <a:schemeClr val="tx1"/>
                </a:solidFill>
                <a:effectLst/>
                <a:latin typeface="Arial" charset="0"/>
                <a:ea typeface="宋体" pitchFamily="2" charset="-122"/>
                <a:cs typeface="+mn-cs"/>
              </a:rPr>
              <a:t>1941</a:t>
            </a:r>
            <a:r>
              <a:rPr lang="zh-CN" altLang="zh-CN" sz="1200" kern="1200" dirty="0">
                <a:solidFill>
                  <a:schemeClr val="tx1"/>
                </a:solidFill>
                <a:effectLst/>
                <a:latin typeface="Arial" charset="0"/>
                <a:ea typeface="宋体" pitchFamily="2" charset="-122"/>
                <a:cs typeface="+mn-cs"/>
              </a:rPr>
              <a:t>年</a:t>
            </a:r>
            <a:r>
              <a:rPr lang="en-US" altLang="zh-CN" sz="1200" kern="1200" dirty="0">
                <a:solidFill>
                  <a:schemeClr val="tx1"/>
                </a:solidFill>
                <a:effectLst/>
                <a:latin typeface="Arial" charset="0"/>
                <a:ea typeface="宋体" pitchFamily="2" charset="-122"/>
                <a:cs typeface="+mn-cs"/>
              </a:rPr>
              <a:t>1</a:t>
            </a:r>
            <a:r>
              <a:rPr lang="zh-CN" altLang="zh-CN" sz="1200" kern="1200" dirty="0">
                <a:solidFill>
                  <a:schemeClr val="tx1"/>
                </a:solidFill>
                <a:effectLst/>
                <a:latin typeface="Arial" charset="0"/>
                <a:ea typeface="宋体" pitchFamily="2" charset="-122"/>
                <a:cs typeface="+mn-cs"/>
              </a:rPr>
              <a:t>月</a:t>
            </a:r>
            <a:r>
              <a:rPr lang="en-US" altLang="zh-CN" sz="1200" kern="1200" dirty="0">
                <a:solidFill>
                  <a:schemeClr val="tx1"/>
                </a:solidFill>
                <a:effectLst/>
                <a:latin typeface="Arial" charset="0"/>
                <a:ea typeface="宋体" pitchFamily="2" charset="-122"/>
                <a:cs typeface="+mn-cs"/>
              </a:rPr>
              <a:t>5</a:t>
            </a:r>
            <a:r>
              <a:rPr lang="zh-CN" altLang="zh-CN" sz="1200" kern="1200" dirty="0">
                <a:solidFill>
                  <a:schemeClr val="tx1"/>
                </a:solidFill>
                <a:effectLst/>
                <a:latin typeface="Arial" charset="0"/>
                <a:ea typeface="宋体" pitchFamily="2" charset="-122"/>
                <a:cs typeface="+mn-cs"/>
              </a:rPr>
              <a:t>日，新四軍在皖南公然地向國軍進行攻擊行動，又加上「黃橋事件」的影響，於是國軍第三戰區司令官顧祝同便下令消滅新四軍，之後新四軍軍長葉挺被俘，副軍長項英於逃亡中被部下所殺，此戰殲滅共軍約七千餘人，史稱「新四軍事件」或「皖南事變」。</a:t>
            </a:r>
            <a:endParaRPr lang="en-US" altLang="zh-CN" sz="1200" kern="1200">
              <a:solidFill>
                <a:schemeClr val="tx1"/>
              </a:solidFill>
              <a:effectLst/>
              <a:latin typeface="Arial" charset="0"/>
              <a:ea typeface="宋体" pitchFamily="2" charset="-122"/>
              <a:cs typeface="+mn-cs"/>
            </a:endParaRPr>
          </a:p>
          <a:p>
            <a:endParaRPr lang="en-US" altLang="zh-CN" sz="1200" b="0" i="0" u="none" strike="noStrike" kern="1200">
              <a:solidFill>
                <a:schemeClr val="tx1"/>
              </a:solidFill>
              <a:effectLst/>
              <a:latin typeface="Arial" charset="0"/>
              <a:ea typeface="宋体" pitchFamily="2" charset="-122"/>
              <a:cs typeface="+mn-cs"/>
            </a:endParaRPr>
          </a:p>
          <a:p>
            <a:r>
              <a:rPr lang="zh-CN" altLang="en-US" sz="1200" b="0" i="0" u="none" strike="noStrike" kern="1200" dirty="0">
                <a:solidFill>
                  <a:schemeClr val="tx1"/>
                </a:solidFill>
                <a:effectLst/>
                <a:latin typeface="Arial" charset="0"/>
                <a:ea typeface="宋体" pitchFamily="2" charset="-122"/>
                <a:cs typeface="+mn-cs"/>
              </a:rPr>
              <a:t>苏联对华援助的目的主要是使中国紧紧缠住日本，使其不能北进，防止由此导致日本对苏联进攻。苏联对中国的军事援助始终保持在一定限度之内，</a:t>
            </a:r>
            <a:r>
              <a:rPr lang="en-US" altLang="zh-CN" sz="1200" b="0" i="0" u="none" strike="noStrike" kern="1200" dirty="0">
                <a:solidFill>
                  <a:schemeClr val="tx1"/>
                </a:solidFill>
                <a:effectLst/>
                <a:latin typeface="Arial" charset="0"/>
                <a:ea typeface="宋体" pitchFamily="2" charset="-122"/>
                <a:cs typeface="+mn-cs"/>
              </a:rPr>
              <a:t>1939</a:t>
            </a:r>
            <a:r>
              <a:rPr lang="zh-CN" altLang="en-US" sz="1200" b="0" i="0" u="none" strike="noStrike" kern="1200" dirty="0">
                <a:solidFill>
                  <a:schemeClr val="tx1"/>
                </a:solidFill>
                <a:effectLst/>
                <a:latin typeface="Arial" charset="0"/>
                <a:ea typeface="宋体" pitchFamily="2" charset="-122"/>
                <a:cs typeface="+mn-cs"/>
              </a:rPr>
              <a:t>年起苏联开始放慢援助计划执行速度。</a:t>
            </a:r>
            <a:r>
              <a:rPr lang="en-US" altLang="zh-CN" sz="1200" b="0" i="0" u="none" strike="noStrike" kern="1200" dirty="0">
                <a:solidFill>
                  <a:schemeClr val="tx1"/>
                </a:solidFill>
                <a:effectLst/>
                <a:latin typeface="Arial" charset="0"/>
                <a:ea typeface="宋体" pitchFamily="2" charset="-122"/>
                <a:cs typeface="+mn-cs"/>
              </a:rPr>
              <a:t>1941</a:t>
            </a:r>
            <a:r>
              <a:rPr lang="zh-CN" altLang="en-US" sz="1200" b="0" i="0" u="none" strike="noStrike" kern="1200" dirty="0">
                <a:solidFill>
                  <a:schemeClr val="tx1"/>
                </a:solidFill>
                <a:effectLst/>
                <a:latin typeface="Arial" charset="0"/>
                <a:ea typeface="宋体" pitchFamily="2" charset="-122"/>
                <a:cs typeface="+mn-cs"/>
              </a:rPr>
              <a:t>年</a:t>
            </a:r>
            <a:r>
              <a:rPr lang="en-US" altLang="zh-CN" sz="1200" b="0" i="0" u="none" strike="noStrike" kern="1200" dirty="0">
                <a:solidFill>
                  <a:schemeClr val="tx1"/>
                </a:solidFill>
                <a:effectLst/>
                <a:latin typeface="Arial" charset="0"/>
                <a:ea typeface="宋体" pitchFamily="2" charset="-122"/>
                <a:cs typeface="+mn-cs"/>
              </a:rPr>
              <a:t>4</a:t>
            </a:r>
            <a:r>
              <a:rPr lang="zh-CN" altLang="en-US" sz="1200" b="0" i="0" u="none" strike="noStrike" kern="1200" dirty="0">
                <a:solidFill>
                  <a:schemeClr val="tx1"/>
                </a:solidFill>
                <a:effectLst/>
                <a:latin typeface="Arial" charset="0"/>
                <a:ea typeface="宋体" pitchFamily="2" charset="-122"/>
                <a:cs typeface="+mn-cs"/>
              </a:rPr>
              <a:t>月</a:t>
            </a:r>
            <a:r>
              <a:rPr lang="en-US" altLang="zh-CN" sz="1200" b="0" i="0" u="none" strike="noStrike" kern="1200" dirty="0">
                <a:solidFill>
                  <a:schemeClr val="tx1"/>
                </a:solidFill>
                <a:effectLst/>
                <a:latin typeface="Arial" charset="0"/>
                <a:ea typeface="宋体" pitchFamily="2" charset="-122"/>
                <a:cs typeface="+mn-cs"/>
              </a:rPr>
              <a:t>13</a:t>
            </a:r>
            <a:r>
              <a:rPr lang="zh-CN" altLang="en-US" sz="1200" b="0" i="0" u="none" strike="noStrike" kern="1200" dirty="0">
                <a:solidFill>
                  <a:schemeClr val="tx1"/>
                </a:solidFill>
                <a:effectLst/>
                <a:latin typeface="Arial" charset="0"/>
                <a:ea typeface="宋体" pitchFamily="2" charset="-122"/>
                <a:cs typeface="+mn-cs"/>
              </a:rPr>
              <a:t>日，苏联不惜牺牲中国利益，和日本签订了</a:t>
            </a:r>
            <a:r>
              <a:rPr lang="en-US" altLang="zh-CN" sz="1200" b="0" i="0" u="none" strike="noStrike" kern="1200" dirty="0">
                <a:solidFill>
                  <a:schemeClr val="tx1"/>
                </a:solidFill>
                <a:effectLst/>
                <a:latin typeface="Arial" charset="0"/>
                <a:ea typeface="宋体" pitchFamily="2" charset="-122"/>
                <a:cs typeface="+mn-cs"/>
              </a:rPr>
              <a:t>《</a:t>
            </a:r>
            <a:r>
              <a:rPr lang="zh-CN" altLang="en-US" sz="1200" b="0" i="0" u="none" strike="noStrike" kern="1200" dirty="0">
                <a:solidFill>
                  <a:schemeClr val="tx1"/>
                </a:solidFill>
                <a:effectLst/>
                <a:latin typeface="Arial" charset="0"/>
                <a:ea typeface="宋体" pitchFamily="2" charset="-122"/>
                <a:cs typeface="+mn-cs"/>
              </a:rPr>
              <a:t>苏日中立条约</a:t>
            </a:r>
            <a:r>
              <a:rPr lang="en-US" altLang="zh-CN" sz="1200" b="0" i="0" u="none" strike="noStrike" kern="1200" dirty="0">
                <a:solidFill>
                  <a:schemeClr val="tx1"/>
                </a:solidFill>
                <a:effectLst/>
                <a:latin typeface="Arial" charset="0"/>
                <a:ea typeface="宋体" pitchFamily="2" charset="-122"/>
                <a:cs typeface="+mn-cs"/>
              </a:rPr>
              <a:t>》</a:t>
            </a:r>
            <a:r>
              <a:rPr lang="zh-CN" altLang="en-US" sz="1200" b="0" i="0" u="none" strike="noStrike" kern="1200" dirty="0">
                <a:solidFill>
                  <a:schemeClr val="tx1"/>
                </a:solidFill>
                <a:effectLst/>
                <a:latin typeface="Arial" charset="0"/>
                <a:ea typeface="宋体" pitchFamily="2" charset="-122"/>
                <a:cs typeface="+mn-cs"/>
              </a:rPr>
              <a:t>，实际上停止了对中国的援助。</a:t>
            </a:r>
            <a:endParaRPr lang="zh-CN" altLang="en-US" dirty="0"/>
          </a:p>
        </p:txBody>
      </p:sp>
      <p:sp>
        <p:nvSpPr>
          <p:cNvPr id="4" name="灯片编号占位符 3"/>
          <p:cNvSpPr>
            <a:spLocks noGrp="1"/>
          </p:cNvSpPr>
          <p:nvPr>
            <p:ph type="sldNum" sz="quarter" idx="5"/>
          </p:nvPr>
        </p:nvSpPr>
        <p:spPr/>
        <p:txBody>
          <a:bodyPr/>
          <a:lstStyle/>
          <a:p>
            <a:fld id="{2418D3EC-A2D7-4D29-9EB9-2B72129C9B23}" type="slidenum">
              <a:rPr lang="en-US" altLang="zh-CN" smtClean="0"/>
              <a:pPr/>
              <a:t>48</a:t>
            </a:fld>
            <a:endParaRPr lang="en-US" altLang="zh-CN"/>
          </a:p>
        </p:txBody>
      </p:sp>
    </p:spTree>
    <p:extLst>
      <p:ext uri="{BB962C8B-B14F-4D97-AF65-F5344CB8AC3E}">
        <p14:creationId xmlns:p14="http://schemas.microsoft.com/office/powerpoint/2010/main" val="1013671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Arial" charset="0"/>
                <a:ea typeface="宋体" pitchFamily="2" charset="-122"/>
                <a:cs typeface="+mn-cs"/>
              </a:rPr>
              <a:t>1944</a:t>
            </a:r>
            <a:r>
              <a:rPr lang="zh-CN" altLang="en-US" sz="1200" kern="1200" dirty="0">
                <a:solidFill>
                  <a:schemeClr val="tx1"/>
                </a:solidFill>
                <a:effectLst/>
                <a:latin typeface="Arial" charset="0"/>
                <a:ea typeface="宋体" pitchFamily="2" charset="-122"/>
                <a:cs typeface="+mn-cs"/>
              </a:rPr>
              <a:t>年</a:t>
            </a:r>
            <a:r>
              <a:rPr lang="en-US" altLang="zh-CN" sz="1200" kern="1200" dirty="0">
                <a:solidFill>
                  <a:schemeClr val="tx1"/>
                </a:solidFill>
                <a:effectLst/>
                <a:latin typeface="Arial" charset="0"/>
                <a:ea typeface="宋体" pitchFamily="2" charset="-122"/>
                <a:cs typeface="+mn-cs"/>
              </a:rPr>
              <a:t>11</a:t>
            </a:r>
            <a:r>
              <a:rPr lang="zh-CN" altLang="zh-CN" sz="1200" kern="1200" dirty="0">
                <a:solidFill>
                  <a:schemeClr val="tx1"/>
                </a:solidFill>
                <a:effectLst/>
                <a:latin typeface="Arial" charset="0"/>
                <a:ea typeface="宋体" pitchFamily="2" charset="-122"/>
                <a:cs typeface="+mn-cs"/>
              </a:rPr>
              <a:t>月</a:t>
            </a:r>
            <a:r>
              <a:rPr lang="en-US" altLang="zh-CN" sz="1200" kern="1200" dirty="0">
                <a:solidFill>
                  <a:schemeClr val="tx1"/>
                </a:solidFill>
                <a:effectLst/>
                <a:latin typeface="Arial" charset="0"/>
                <a:ea typeface="宋体" pitchFamily="2" charset="-122"/>
                <a:cs typeface="+mn-cs"/>
              </a:rPr>
              <a:t>7</a:t>
            </a:r>
            <a:r>
              <a:rPr lang="zh-CN" altLang="zh-CN" sz="1200" kern="1200" dirty="0">
                <a:solidFill>
                  <a:schemeClr val="tx1"/>
                </a:solidFill>
                <a:effectLst/>
                <a:latin typeface="Arial" charset="0"/>
                <a:ea typeface="宋体" pitchFamily="2" charset="-122"/>
                <a:cs typeface="+mn-cs"/>
              </a:rPr>
              <a:t>日，美國特使赫爾利</a:t>
            </a:r>
            <a:r>
              <a:rPr lang="en-US" altLang="zh-CN" sz="1200" kern="1200" dirty="0">
                <a:solidFill>
                  <a:schemeClr val="tx1"/>
                </a:solidFill>
                <a:effectLst/>
                <a:latin typeface="Arial" charset="0"/>
                <a:ea typeface="宋体" pitchFamily="2" charset="-122"/>
                <a:cs typeface="+mn-cs"/>
              </a:rPr>
              <a:t>(Patrick J. Hurley)</a:t>
            </a:r>
            <a:r>
              <a:rPr lang="zh-CN" altLang="zh-CN" sz="1200" kern="1200" dirty="0">
                <a:solidFill>
                  <a:schemeClr val="tx1"/>
                </a:solidFill>
                <a:effectLst/>
                <a:latin typeface="Arial" charset="0"/>
                <a:ea typeface="宋体" pitchFamily="2" charset="-122"/>
                <a:cs typeface="+mn-cs"/>
              </a:rPr>
              <a:t>得蔣中正同意，飛往延安與毛澤東會面，成立國共談判五項草案。內容如下：</a:t>
            </a:r>
          </a:p>
          <a:p>
            <a:pPr lvl="0"/>
            <a:r>
              <a:rPr lang="en-US" altLang="zh-CN" sz="1200" kern="1200" dirty="0">
                <a:solidFill>
                  <a:schemeClr val="tx1"/>
                </a:solidFill>
                <a:effectLst/>
                <a:latin typeface="Arial" charset="0"/>
                <a:ea typeface="宋体" pitchFamily="2" charset="-122"/>
                <a:cs typeface="+mn-cs"/>
              </a:rPr>
              <a:t>1. </a:t>
            </a:r>
            <a:r>
              <a:rPr lang="zh-CN" altLang="zh-CN" sz="1200" kern="1200" dirty="0">
                <a:solidFill>
                  <a:schemeClr val="tx1"/>
                </a:solidFill>
                <a:effectLst/>
                <a:latin typeface="Arial" charset="0"/>
                <a:ea typeface="宋体" pitchFamily="2" charset="-122"/>
                <a:cs typeface="+mn-cs"/>
              </a:rPr>
              <a:t>組織聯合政府</a:t>
            </a:r>
          </a:p>
          <a:p>
            <a:pPr lvl="0"/>
            <a:r>
              <a:rPr lang="en-US" altLang="zh-CN" sz="1200" kern="1200" dirty="0">
                <a:solidFill>
                  <a:schemeClr val="tx1"/>
                </a:solidFill>
                <a:effectLst/>
                <a:latin typeface="Arial" charset="0"/>
                <a:ea typeface="宋体" pitchFamily="2" charset="-122"/>
                <a:cs typeface="+mn-cs"/>
              </a:rPr>
              <a:t>2. </a:t>
            </a:r>
            <a:r>
              <a:rPr lang="zh-CN" altLang="zh-CN" sz="1200" kern="1200" dirty="0">
                <a:solidFill>
                  <a:schemeClr val="tx1"/>
                </a:solidFill>
                <a:effectLst/>
                <a:latin typeface="Arial" charset="0"/>
                <a:ea typeface="宋体" pitchFamily="2" charset="-122"/>
                <a:cs typeface="+mn-cs"/>
              </a:rPr>
              <a:t>共黨派遣代表與國民黨組聯合軍事委員會</a:t>
            </a:r>
          </a:p>
          <a:p>
            <a:pPr lvl="0"/>
            <a:r>
              <a:rPr lang="en-US" altLang="zh-CN" sz="1200" kern="1200" dirty="0">
                <a:solidFill>
                  <a:schemeClr val="tx1"/>
                </a:solidFill>
                <a:effectLst/>
                <a:latin typeface="Arial" charset="0"/>
                <a:ea typeface="宋体" pitchFamily="2" charset="-122"/>
                <a:cs typeface="+mn-cs"/>
              </a:rPr>
              <a:t>3. </a:t>
            </a:r>
            <a:r>
              <a:rPr lang="zh-CN" altLang="zh-CN" sz="1200" kern="1200" dirty="0">
                <a:solidFill>
                  <a:schemeClr val="tx1"/>
                </a:solidFill>
                <a:effectLst/>
                <a:latin typeface="Arial" charset="0"/>
                <a:ea typeface="宋体" pitchFamily="2" charset="-122"/>
                <a:cs typeface="+mn-cs"/>
              </a:rPr>
              <a:t>共產黨為合法之政黨</a:t>
            </a:r>
          </a:p>
          <a:p>
            <a:pPr lvl="0"/>
            <a:r>
              <a:rPr lang="en-US" altLang="zh-CN" sz="1200" kern="1200" dirty="0">
                <a:solidFill>
                  <a:schemeClr val="tx1"/>
                </a:solidFill>
                <a:effectLst/>
                <a:latin typeface="Arial" charset="0"/>
                <a:ea typeface="宋体" pitchFamily="2" charset="-122"/>
                <a:cs typeface="+mn-cs"/>
              </a:rPr>
              <a:t>4. </a:t>
            </a:r>
            <a:r>
              <a:rPr lang="zh-CN" altLang="zh-CN" sz="1200" kern="1200" dirty="0">
                <a:solidFill>
                  <a:schemeClr val="tx1"/>
                </a:solidFill>
                <a:effectLst/>
                <a:latin typeface="Arial" charset="0"/>
                <a:ea typeface="宋体" pitchFamily="2" charset="-122"/>
                <a:cs typeface="+mn-cs"/>
              </a:rPr>
              <a:t>政治自由</a:t>
            </a:r>
          </a:p>
          <a:p>
            <a:pPr lvl="0"/>
            <a:r>
              <a:rPr lang="en-US" altLang="zh-CN" sz="1200" kern="1200" dirty="0">
                <a:solidFill>
                  <a:schemeClr val="tx1"/>
                </a:solidFill>
                <a:effectLst/>
                <a:latin typeface="Arial" charset="0"/>
                <a:ea typeface="宋体" pitchFamily="2" charset="-122"/>
                <a:cs typeface="+mn-cs"/>
              </a:rPr>
              <a:t>5. </a:t>
            </a:r>
            <a:r>
              <a:rPr lang="zh-CN" altLang="zh-CN" sz="1200" kern="1200" dirty="0">
                <a:solidFill>
                  <a:schemeClr val="tx1"/>
                </a:solidFill>
                <a:effectLst/>
                <a:latin typeface="Arial" charset="0"/>
                <a:ea typeface="宋体" pitchFamily="2" charset="-122"/>
                <a:cs typeface="+mn-cs"/>
              </a:rPr>
              <a:t>由聯合政府統率全國軍隊</a:t>
            </a:r>
          </a:p>
          <a:p>
            <a:r>
              <a:rPr lang="en-US" altLang="zh-CN" sz="1200" kern="1200" dirty="0">
                <a:solidFill>
                  <a:schemeClr val="tx1"/>
                </a:solidFill>
                <a:effectLst/>
                <a:latin typeface="Arial" charset="0"/>
                <a:ea typeface="宋体" pitchFamily="2" charset="-122"/>
                <a:cs typeface="+mn-cs"/>
              </a:rPr>
              <a:t>    </a:t>
            </a:r>
            <a:r>
              <a:rPr lang="zh-CN" altLang="zh-CN" sz="1200" kern="1200" dirty="0">
                <a:solidFill>
                  <a:schemeClr val="tx1"/>
                </a:solidFill>
                <a:effectLst/>
                <a:latin typeface="Arial" charset="0"/>
                <a:ea typeface="宋体" pitchFamily="2" charset="-122"/>
                <a:cs typeface="+mn-cs"/>
              </a:rPr>
              <a:t>蔣中正拒絕了聯合政府的要求，認為政府將結束訓政，之後則還政於民，不應再組聯合政府。但亦表示若共黨奉行三民主義，則必同意其它事項。</a:t>
            </a:r>
            <a:r>
              <a:rPr lang="en-US" altLang="zh-CN" sz="1200" kern="1200" dirty="0">
                <a:solidFill>
                  <a:schemeClr val="tx1"/>
                </a:solidFill>
                <a:effectLst/>
                <a:latin typeface="Arial" charset="0"/>
                <a:ea typeface="宋体" pitchFamily="2" charset="-122"/>
                <a:cs typeface="+mn-cs"/>
              </a:rPr>
              <a:t>12</a:t>
            </a:r>
            <a:r>
              <a:rPr lang="zh-CN" altLang="zh-CN" sz="1200" kern="1200" dirty="0">
                <a:solidFill>
                  <a:schemeClr val="tx1"/>
                </a:solidFill>
                <a:effectLst/>
                <a:latin typeface="Arial" charset="0"/>
                <a:ea typeface="宋体" pitchFamily="2" charset="-122"/>
                <a:cs typeface="+mn-cs"/>
              </a:rPr>
              <a:t>月</a:t>
            </a:r>
            <a:r>
              <a:rPr lang="en-US" altLang="zh-CN" sz="1200" kern="1200" dirty="0">
                <a:solidFill>
                  <a:schemeClr val="tx1"/>
                </a:solidFill>
                <a:effectLst/>
                <a:latin typeface="Arial" charset="0"/>
                <a:ea typeface="宋体" pitchFamily="2" charset="-122"/>
                <a:cs typeface="+mn-cs"/>
              </a:rPr>
              <a:t>9</a:t>
            </a:r>
            <a:r>
              <a:rPr lang="zh-CN" altLang="zh-CN" sz="1200" kern="1200" dirty="0">
                <a:solidFill>
                  <a:schemeClr val="tx1"/>
                </a:solidFill>
                <a:effectLst/>
                <a:latin typeface="Arial" charset="0"/>
                <a:ea typeface="宋体" pitchFamily="2" charset="-122"/>
                <a:cs typeface="+mn-cs"/>
              </a:rPr>
              <a:t>日，周恩來認為蔣中正沒有談判的誠意而離開重慶。</a:t>
            </a:r>
          </a:p>
        </p:txBody>
      </p:sp>
      <p:sp>
        <p:nvSpPr>
          <p:cNvPr id="4" name="灯片编号占位符 3"/>
          <p:cNvSpPr>
            <a:spLocks noGrp="1"/>
          </p:cNvSpPr>
          <p:nvPr>
            <p:ph type="sldNum" sz="quarter" idx="5"/>
          </p:nvPr>
        </p:nvSpPr>
        <p:spPr/>
        <p:txBody>
          <a:bodyPr/>
          <a:lstStyle/>
          <a:p>
            <a:fld id="{2418D3EC-A2D7-4D29-9EB9-2B72129C9B23}" type="slidenum">
              <a:rPr lang="en-US" altLang="zh-CN" smtClean="0"/>
              <a:pPr/>
              <a:t>49</a:t>
            </a:fld>
            <a:endParaRPr lang="en-US" altLang="zh-CN"/>
          </a:p>
        </p:txBody>
      </p:sp>
    </p:spTree>
    <p:extLst>
      <p:ext uri="{BB962C8B-B14F-4D97-AF65-F5344CB8AC3E}">
        <p14:creationId xmlns:p14="http://schemas.microsoft.com/office/powerpoint/2010/main" val="294773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effectLst/>
              </a:rPr>
              <a:t>解放战争时期人民解放军歼敌总数。一是中国人民解放军总部</a:t>
            </a:r>
            <a:r>
              <a:rPr lang="en-US" altLang="zh-CN" dirty="0">
                <a:effectLst/>
              </a:rPr>
              <a:t>《</a:t>
            </a:r>
            <a:r>
              <a:rPr lang="zh-CN" altLang="en-US" dirty="0">
                <a:effectLst/>
              </a:rPr>
              <a:t>一九四六年七月至一九五零年六月战绩总结公报</a:t>
            </a:r>
            <a:r>
              <a:rPr lang="en-US" altLang="zh-CN" dirty="0">
                <a:effectLst/>
              </a:rPr>
              <a:t>》</a:t>
            </a:r>
            <a:r>
              <a:rPr lang="zh-CN" altLang="en-US" dirty="0">
                <a:effectLst/>
              </a:rPr>
              <a:t>：整个人民解放战争中先后共消灭国民党正规军</a:t>
            </a:r>
            <a:r>
              <a:rPr lang="en-US" altLang="zh-CN" dirty="0">
                <a:effectLst/>
              </a:rPr>
              <a:t>554.247</a:t>
            </a:r>
            <a:r>
              <a:rPr lang="zh-CN" altLang="en-US" dirty="0">
                <a:effectLst/>
              </a:rPr>
              <a:t>万人，非正规军</a:t>
            </a:r>
            <a:r>
              <a:rPr lang="en-US" altLang="zh-CN" dirty="0">
                <a:effectLst/>
              </a:rPr>
              <a:t>252.888</a:t>
            </a:r>
            <a:r>
              <a:rPr lang="zh-CN" altLang="en-US" dirty="0">
                <a:effectLst/>
              </a:rPr>
              <a:t>万人，总计歼敌人数为</a:t>
            </a:r>
            <a:r>
              <a:rPr lang="en-US" altLang="zh-CN" dirty="0">
                <a:effectLst/>
              </a:rPr>
              <a:t>807.135</a:t>
            </a:r>
            <a:r>
              <a:rPr lang="zh-CN" altLang="en-US" dirty="0">
                <a:effectLst/>
              </a:rPr>
              <a:t>万人。二是新编出版的中国人民解放军各野战军战史资料统计数据：总计歼敌</a:t>
            </a:r>
            <a:r>
              <a:rPr lang="en-US" altLang="zh-CN" dirty="0">
                <a:effectLst/>
              </a:rPr>
              <a:t>1065.8</a:t>
            </a:r>
            <a:r>
              <a:rPr lang="zh-CN" altLang="en-US" dirty="0">
                <a:effectLst/>
              </a:rPr>
              <a:t>万人。</a:t>
            </a:r>
            <a:endParaRPr lang="zh-CN" altLang="en-US" dirty="0"/>
          </a:p>
        </p:txBody>
      </p:sp>
      <p:sp>
        <p:nvSpPr>
          <p:cNvPr id="4" name="灯片编号占位符 3"/>
          <p:cNvSpPr>
            <a:spLocks noGrp="1"/>
          </p:cNvSpPr>
          <p:nvPr>
            <p:ph type="sldNum" sz="quarter" idx="10"/>
          </p:nvPr>
        </p:nvSpPr>
        <p:spPr/>
        <p:txBody>
          <a:bodyPr/>
          <a:lstStyle/>
          <a:p>
            <a:fld id="{2418D3EC-A2D7-4D29-9EB9-2B72129C9B23}" type="slidenum">
              <a:rPr lang="en-US" altLang="zh-CN" smtClean="0"/>
              <a:pPr/>
              <a:t>55</a:t>
            </a:fld>
            <a:endParaRPr lang="en-US" altLang="zh-CN"/>
          </a:p>
        </p:txBody>
      </p:sp>
    </p:spTree>
    <p:extLst>
      <p:ext uri="{BB962C8B-B14F-4D97-AF65-F5344CB8AC3E}">
        <p14:creationId xmlns:p14="http://schemas.microsoft.com/office/powerpoint/2010/main" val="17140865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u="none" strike="noStrike" kern="1200" baseline="0" dirty="0">
                <a:solidFill>
                  <a:schemeClr val="tx1"/>
                </a:solidFill>
                <a:latin typeface="Arial" charset="0"/>
                <a:ea typeface="宋体" pitchFamily="2" charset="-122"/>
                <a:cs typeface="+mn-cs"/>
              </a:rPr>
              <a:t>李大钊时任北大图书馆管理员。毛月薪</a:t>
            </a:r>
            <a:r>
              <a:rPr lang="en-US" altLang="zh-CN" sz="1200" b="0" i="0" u="none" strike="noStrike" kern="1200" baseline="0" dirty="0">
                <a:solidFill>
                  <a:schemeClr val="tx1"/>
                </a:solidFill>
                <a:latin typeface="Arial" charset="0"/>
                <a:ea typeface="宋体" pitchFamily="2" charset="-122"/>
                <a:cs typeface="+mn-cs"/>
              </a:rPr>
              <a:t>8</a:t>
            </a:r>
            <a:r>
              <a:rPr lang="zh-CN" altLang="en-US" sz="1200" b="0" i="0" u="none" strike="noStrike" kern="1200" baseline="0" dirty="0">
                <a:solidFill>
                  <a:schemeClr val="tx1"/>
                </a:solidFill>
                <a:latin typeface="Arial" charset="0"/>
                <a:ea typeface="宋体" pitchFamily="2" charset="-122"/>
                <a:cs typeface="+mn-cs"/>
              </a:rPr>
              <a:t>元，</a:t>
            </a:r>
            <a:r>
              <a:rPr lang="en-US" altLang="zh-CN" sz="1200" b="0" i="0" u="none" strike="noStrike" kern="1200" baseline="0" dirty="0">
                <a:solidFill>
                  <a:schemeClr val="tx1"/>
                </a:solidFill>
                <a:latin typeface="Arial" charset="0"/>
                <a:ea typeface="宋体" pitchFamily="2" charset="-122"/>
                <a:cs typeface="+mn-cs"/>
              </a:rPr>
              <a:t>1919</a:t>
            </a:r>
            <a:r>
              <a:rPr lang="zh-CN" altLang="en-US" sz="1200" b="0" i="0" u="none" strike="noStrike" kern="1200" baseline="0" dirty="0">
                <a:solidFill>
                  <a:schemeClr val="tx1"/>
                </a:solidFill>
                <a:latin typeface="Arial" charset="0"/>
                <a:ea typeface="宋体" pitchFamily="2" charset="-122"/>
                <a:cs typeface="+mn-cs"/>
              </a:rPr>
              <a:t>年</a:t>
            </a:r>
            <a:r>
              <a:rPr lang="en-US" altLang="zh-CN" sz="1200" b="0" i="0" u="none" strike="noStrike" kern="1200" baseline="0" dirty="0">
                <a:solidFill>
                  <a:schemeClr val="tx1"/>
                </a:solidFill>
                <a:latin typeface="Arial" charset="0"/>
                <a:ea typeface="宋体" pitchFamily="2" charset="-122"/>
                <a:cs typeface="+mn-cs"/>
              </a:rPr>
              <a:t>4</a:t>
            </a:r>
            <a:r>
              <a:rPr lang="zh-CN" altLang="en-US" sz="1200" b="0" i="0" u="none" strike="noStrike" kern="1200" baseline="0" dirty="0">
                <a:solidFill>
                  <a:schemeClr val="tx1"/>
                </a:solidFill>
                <a:latin typeface="Arial" charset="0"/>
                <a:ea typeface="宋体" pitchFamily="2" charset="-122"/>
                <a:cs typeface="+mn-cs"/>
              </a:rPr>
              <a:t>月回长沙。</a:t>
            </a:r>
            <a:endParaRPr lang="en-US" altLang="zh-TW" sz="1200" b="0" i="0" u="none" strike="noStrike" kern="1200" baseline="0" dirty="0">
              <a:solidFill>
                <a:schemeClr val="tx1"/>
              </a:solidFill>
              <a:latin typeface="Arial" charset="0"/>
              <a:ea typeface="宋体" pitchFamily="2" charset="-122"/>
              <a:cs typeface="+mn-cs"/>
            </a:endParaRPr>
          </a:p>
          <a:p>
            <a:r>
              <a:rPr lang="en-US" altLang="zh-TW" sz="1200" b="0" i="0" u="none" strike="noStrike" kern="1200" baseline="0" dirty="0">
                <a:solidFill>
                  <a:schemeClr val="tx1"/>
                </a:solidFill>
                <a:latin typeface="Arial" charset="0"/>
                <a:ea typeface="宋体" pitchFamily="2" charset="-122"/>
                <a:cs typeface="+mn-cs"/>
              </a:rPr>
              <a:t>1919</a:t>
            </a:r>
            <a:r>
              <a:rPr lang="zh-TW" altLang="en-US" sz="1200" b="0" i="0" u="none" strike="noStrike" kern="1200" baseline="0" dirty="0">
                <a:solidFill>
                  <a:schemeClr val="tx1"/>
                </a:solidFill>
                <a:latin typeface="Arial" charset="0"/>
                <a:ea typeface="宋体" pitchFamily="2" charset="-122"/>
                <a:cs typeface="+mn-cs"/>
              </a:rPr>
              <a:t>年</a:t>
            </a:r>
            <a:r>
              <a:rPr lang="en-US" altLang="zh-TW" sz="1200" b="0" i="0" u="none" strike="noStrike" kern="1200" baseline="0" dirty="0">
                <a:solidFill>
                  <a:schemeClr val="tx1"/>
                </a:solidFill>
                <a:latin typeface="Arial" charset="0"/>
                <a:ea typeface="宋体" pitchFamily="2" charset="-122"/>
                <a:cs typeface="+mn-cs"/>
              </a:rPr>
              <a:t>7 </a:t>
            </a:r>
            <a:r>
              <a:rPr lang="zh-TW" altLang="en-US" sz="1200" b="0" i="0" u="none" strike="noStrike" kern="1200" baseline="0" dirty="0">
                <a:solidFill>
                  <a:schemeClr val="tx1"/>
                </a:solidFill>
                <a:latin typeface="Arial" charset="0"/>
                <a:ea typeface="宋体" pitchFamily="2" charset="-122"/>
                <a:cs typeface="+mn-cs"/>
              </a:rPr>
              <a:t>月，蘇俄政府曾由副外交人民委員加拉罕發表對華宣言，宣稱：「蘇維埃政府把沙皇政府獨自從中國人民那裡的掠奪的或與日本人、協約國共同掠奪的一切交還給中國人民。」</a:t>
            </a:r>
            <a:r>
              <a:rPr lang="en-US" altLang="zh-TW" sz="1200" b="0" i="0" u="none" strike="noStrike" kern="1200" baseline="0" dirty="0">
                <a:solidFill>
                  <a:schemeClr val="tx1"/>
                </a:solidFill>
                <a:latin typeface="Arial" charset="0"/>
                <a:ea typeface="宋体" pitchFamily="2" charset="-122"/>
                <a:cs typeface="+mn-cs"/>
              </a:rPr>
              <a:t>[9]1920 </a:t>
            </a:r>
            <a:r>
              <a:rPr lang="zh-TW" altLang="en-US" sz="1200" b="0" i="0" u="none" strike="noStrike" kern="1200" baseline="0" dirty="0">
                <a:solidFill>
                  <a:schemeClr val="tx1"/>
                </a:solidFill>
                <a:latin typeface="Arial" charset="0"/>
                <a:ea typeface="宋体" pitchFamily="2" charset="-122"/>
                <a:cs typeface="+mn-cs"/>
              </a:rPr>
              <a:t>年</a:t>
            </a:r>
            <a:r>
              <a:rPr lang="en-US" altLang="zh-TW" sz="1200" b="0" i="0" u="none" strike="noStrike" kern="1200" baseline="0" dirty="0">
                <a:solidFill>
                  <a:schemeClr val="tx1"/>
                </a:solidFill>
                <a:latin typeface="Arial" charset="0"/>
                <a:ea typeface="宋体" pitchFamily="2" charset="-122"/>
                <a:cs typeface="+mn-cs"/>
              </a:rPr>
              <a:t>9 </a:t>
            </a:r>
            <a:r>
              <a:rPr lang="zh-TW" altLang="en-US" sz="1200" b="0" i="0" u="none" strike="noStrike" kern="1200" baseline="0" dirty="0">
                <a:solidFill>
                  <a:schemeClr val="tx1"/>
                </a:solidFill>
                <a:latin typeface="Arial" charset="0"/>
                <a:ea typeface="宋体" pitchFamily="2" charset="-122"/>
                <a:cs typeface="+mn-cs"/>
              </a:rPr>
              <a:t>月，加拉罕照會北京政府外交部，聲稱：「以前俄國歷屆政府同中國訂立的一切條約無效，放棄以前奪取中國的一切領土和中國境內的一切俄國租界，並將沙皇政府和俄國資本階級從中國殘暴地奪得的一切，都無償地永久歸還中國。」</a:t>
            </a:r>
            <a:endParaRPr lang="zh-CN" altLang="en-US" dirty="0"/>
          </a:p>
        </p:txBody>
      </p:sp>
      <p:sp>
        <p:nvSpPr>
          <p:cNvPr id="4" name="灯片编号占位符 3"/>
          <p:cNvSpPr>
            <a:spLocks noGrp="1"/>
          </p:cNvSpPr>
          <p:nvPr>
            <p:ph type="sldNum" sz="quarter" idx="10"/>
          </p:nvPr>
        </p:nvSpPr>
        <p:spPr/>
        <p:txBody>
          <a:bodyPr/>
          <a:lstStyle/>
          <a:p>
            <a:fld id="{2418D3EC-A2D7-4D29-9EB9-2B72129C9B23}" type="slidenum">
              <a:rPr lang="en-US" altLang="zh-CN" smtClean="0"/>
              <a:pPr/>
              <a:t>6</a:t>
            </a:fld>
            <a:endParaRPr lang="en-US" altLang="zh-CN"/>
          </a:p>
        </p:txBody>
      </p:sp>
    </p:spTree>
    <p:extLst>
      <p:ext uri="{BB962C8B-B14F-4D97-AF65-F5344CB8AC3E}">
        <p14:creationId xmlns:p14="http://schemas.microsoft.com/office/powerpoint/2010/main" val="38425166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effectLst/>
              </a:rPr>
              <a:t>张灵甫</a:t>
            </a:r>
            <a:r>
              <a:rPr lang="en-US" altLang="zh-CN" dirty="0">
                <a:effectLst/>
              </a:rPr>
              <a:t>——</a:t>
            </a:r>
            <a:r>
              <a:rPr lang="zh-CN" altLang="en-US" dirty="0">
                <a:effectLst/>
              </a:rPr>
              <a:t>北大才子，书法雄豪。儒将，写下无数理论文章，被称作中国第一职业军人，多次与日寇肉搏。他所在的</a:t>
            </a:r>
            <a:r>
              <a:rPr lang="en-US" altLang="zh-CN" dirty="0">
                <a:effectLst/>
              </a:rPr>
              <a:t>74</a:t>
            </a:r>
            <a:r>
              <a:rPr lang="zh-CN" altLang="en-US">
                <a:effectLst/>
              </a:rPr>
              <a:t>军被日人称为“支那第一恐怖军”，他参加过淞沪会战、南京保卫战、武汉会战、常德会战等**大战，常连续血战几日几夜，歼敌无数。内战败孟良崮，自杀处却刻「击毙张灵甫之地」的碑文。</a:t>
            </a:r>
            <a:endParaRPr lang="zh-CN" altLang="en-US"/>
          </a:p>
        </p:txBody>
      </p:sp>
      <p:sp>
        <p:nvSpPr>
          <p:cNvPr id="4" name="灯片编号占位符 3"/>
          <p:cNvSpPr>
            <a:spLocks noGrp="1"/>
          </p:cNvSpPr>
          <p:nvPr>
            <p:ph type="sldNum" sz="quarter" idx="10"/>
          </p:nvPr>
        </p:nvSpPr>
        <p:spPr/>
        <p:txBody>
          <a:bodyPr/>
          <a:lstStyle/>
          <a:p>
            <a:fld id="{2418D3EC-A2D7-4D29-9EB9-2B72129C9B23}" type="slidenum">
              <a:rPr lang="en-US" altLang="zh-CN" smtClean="0"/>
              <a:pPr/>
              <a:t>60</a:t>
            </a:fld>
            <a:endParaRPr lang="en-US" altLang="zh-CN"/>
          </a:p>
        </p:txBody>
      </p:sp>
    </p:spTree>
    <p:extLst>
      <p:ext uri="{BB962C8B-B14F-4D97-AF65-F5344CB8AC3E}">
        <p14:creationId xmlns:p14="http://schemas.microsoft.com/office/powerpoint/2010/main" val="31363178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0833719-6AC1-4944-BC14-E8CD58868B15}" type="slidenum">
              <a:rPr lang="en-US" altLang="zh-CN"/>
              <a:pPr/>
              <a:t>73</a:t>
            </a:fld>
            <a:endParaRPr lang="en-US" altLang="zh-CN"/>
          </a:p>
        </p:txBody>
      </p:sp>
      <p:sp>
        <p:nvSpPr>
          <p:cNvPr id="44034" name="Rectangle 2"/>
          <p:cNvSpPr>
            <a:spLocks noGrp="1" noRot="1" noChangeAspect="1" noChangeArrowheads="1" noTextEdit="1"/>
          </p:cNvSpPr>
          <p:nvPr>
            <p:ph type="sldImg"/>
          </p:nvPr>
        </p:nvSpPr>
        <p:spPr>
          <a:ln/>
        </p:spPr>
      </p:sp>
      <p:sp>
        <p:nvSpPr>
          <p:cNvPr id="44035" name="Rectangle 3"/>
          <p:cNvSpPr>
            <a:spLocks noGrp="1" noChangeArrowheads="1"/>
          </p:cNvSpPr>
          <p:nvPr>
            <p:ph type="body" idx="1"/>
          </p:nvPr>
        </p:nvSpPr>
        <p:spPr>
          <a:xfrm>
            <a:off x="914400" y="4343400"/>
            <a:ext cx="5029200" cy="4114800"/>
          </a:xfrm>
        </p:spPr>
        <p:txBody>
          <a:bodyPr/>
          <a:lstStyle/>
          <a:p>
            <a:endParaRPr lang="zh-CN" altLang="zh-CN"/>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1AB5598-F9A8-4594-BF02-1FAD5677C84E}" type="slidenum">
              <a:rPr lang="en-US" altLang="zh-CN"/>
              <a:pPr/>
              <a:t>76</a:t>
            </a:fld>
            <a:endParaRPr lang="en-US" altLang="zh-CN"/>
          </a:p>
        </p:txBody>
      </p:sp>
      <p:sp>
        <p:nvSpPr>
          <p:cNvPr id="48130" name="Rectangle 2"/>
          <p:cNvSpPr>
            <a:spLocks noGrp="1" noRot="1" noChangeAspect="1" noChangeArrowheads="1" noTextEdit="1"/>
          </p:cNvSpPr>
          <p:nvPr>
            <p:ph type="sldImg"/>
          </p:nvPr>
        </p:nvSpPr>
        <p:spPr>
          <a:ln/>
        </p:spPr>
      </p:sp>
      <p:sp>
        <p:nvSpPr>
          <p:cNvPr id="48131" name="Rectangle 3"/>
          <p:cNvSpPr>
            <a:spLocks noGrp="1" noChangeArrowheads="1"/>
          </p:cNvSpPr>
          <p:nvPr>
            <p:ph type="body" idx="1"/>
          </p:nvPr>
        </p:nvSpPr>
        <p:spPr>
          <a:xfrm>
            <a:off x="914400" y="4343400"/>
            <a:ext cx="5029200" cy="4114800"/>
          </a:xfrm>
        </p:spPr>
        <p:txBody>
          <a:bodyPr/>
          <a:lstStyle/>
          <a:p>
            <a:endParaRPr lang="zh-CN" altLang="zh-CN"/>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第一条有疑义。</a:t>
            </a:r>
          </a:p>
        </p:txBody>
      </p:sp>
      <p:sp>
        <p:nvSpPr>
          <p:cNvPr id="4" name="灯片编号占位符 3"/>
          <p:cNvSpPr>
            <a:spLocks noGrp="1"/>
          </p:cNvSpPr>
          <p:nvPr>
            <p:ph type="sldNum" sz="quarter" idx="10"/>
          </p:nvPr>
        </p:nvSpPr>
        <p:spPr/>
        <p:txBody>
          <a:bodyPr/>
          <a:lstStyle/>
          <a:p>
            <a:fld id="{2418D3EC-A2D7-4D29-9EB9-2B72129C9B23}" type="slidenum">
              <a:rPr lang="en-US" altLang="zh-CN" smtClean="0"/>
              <a:pPr/>
              <a:t>84</a:t>
            </a:fld>
            <a:endParaRPr lang="en-US" altLang="zh-CN"/>
          </a:p>
        </p:txBody>
      </p:sp>
    </p:spTree>
    <p:extLst>
      <p:ext uri="{BB962C8B-B14F-4D97-AF65-F5344CB8AC3E}">
        <p14:creationId xmlns:p14="http://schemas.microsoft.com/office/powerpoint/2010/main" val="18198930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effectLst/>
                <a:latin typeface="Arial" charset="0"/>
                <a:ea typeface="宋体" pitchFamily="2" charset="-122"/>
                <a:cs typeface="+mn-cs"/>
              </a:rPr>
              <a:t>一大参会人员</a:t>
            </a:r>
            <a:r>
              <a:rPr lang="en-US" altLang="zh-CN" sz="1200" kern="1200" dirty="0">
                <a:solidFill>
                  <a:schemeClr val="tx1"/>
                </a:solidFill>
                <a:effectLst/>
                <a:latin typeface="Arial" charset="0"/>
                <a:ea typeface="宋体" pitchFamily="2" charset="-122"/>
                <a:cs typeface="+mn-cs"/>
              </a:rPr>
              <a:t>12</a:t>
            </a:r>
            <a:r>
              <a:rPr lang="zh-CN" altLang="en-US" sz="1200" kern="1200" dirty="0">
                <a:solidFill>
                  <a:schemeClr val="tx1"/>
                </a:solidFill>
                <a:effectLst/>
                <a:latin typeface="Arial" charset="0"/>
                <a:ea typeface="宋体" pitchFamily="2" charset="-122"/>
                <a:cs typeface="+mn-cs"/>
              </a:rPr>
              <a:t>人（</a:t>
            </a:r>
            <a:r>
              <a:rPr lang="zh-CN" altLang="en-US" b="0" i="0" dirty="0">
                <a:solidFill>
                  <a:srgbClr val="000000"/>
                </a:solidFill>
                <a:effectLst/>
                <a:latin typeface="Arial" panose="020B0604020202020204" pitchFamily="34" charset="0"/>
              </a:rPr>
              <a:t>毛、何叔衡、董必武</a:t>
            </a:r>
            <a:r>
              <a:rPr lang="zh-CN" altLang="en-US" sz="1200" b="0" i="0" kern="1200" dirty="0">
                <a:solidFill>
                  <a:srgbClr val="000000"/>
                </a:solidFill>
                <a:effectLst/>
                <a:latin typeface="Arial" panose="020B0604020202020204" pitchFamily="34" charset="0"/>
                <a:ea typeface="宋体" pitchFamily="2" charset="-122"/>
                <a:cs typeface="+mn-cs"/>
              </a:rPr>
              <a:t>、陈潭秋、王尽美、邓恩铭、李达、李汉俊、张国焘、刘仁静、陈公博、周佛海，张国焘主持）</a:t>
            </a:r>
            <a:r>
              <a:rPr lang="zh-CN" altLang="en-US" sz="1200" kern="1200" dirty="0">
                <a:solidFill>
                  <a:schemeClr val="tx1"/>
                </a:solidFill>
                <a:effectLst/>
                <a:latin typeface="Arial" charset="0"/>
                <a:ea typeface="宋体" pitchFamily="2" charset="-122"/>
                <a:cs typeface="+mn-cs"/>
              </a:rPr>
              <a:t>选举中央领导机构，建立三人组成的中央局，并选举陈独秀任书记，张国焘为组织主任，李达为宣传主任。</a:t>
            </a:r>
            <a:endParaRPr lang="en-US" altLang="zh-CN" sz="1200" kern="1200" dirty="0">
              <a:solidFill>
                <a:schemeClr val="tx1"/>
              </a:solidFill>
              <a:effectLst/>
              <a:latin typeface="Arial" charset="0"/>
              <a:ea typeface="宋体" pitchFamily="2" charset="-122"/>
              <a:cs typeface="+mn-cs"/>
            </a:endParaRPr>
          </a:p>
          <a:p>
            <a:r>
              <a:rPr lang="zh-CN" altLang="en-US" sz="1200" b="0" i="0" u="none" strike="noStrike" kern="1200" dirty="0">
                <a:solidFill>
                  <a:schemeClr val="tx1"/>
                </a:solidFill>
                <a:effectLst/>
                <a:latin typeface="Arial" charset="0"/>
                <a:ea typeface="宋体" pitchFamily="2" charset="-122"/>
                <a:cs typeface="+mn-cs"/>
              </a:rPr>
              <a:t>陈独秀生于</a:t>
            </a:r>
            <a:r>
              <a:rPr lang="en-US" altLang="zh-CN" sz="1200" b="0" i="0" u="none" strike="noStrike" kern="1200" dirty="0">
                <a:solidFill>
                  <a:schemeClr val="tx1"/>
                </a:solidFill>
                <a:effectLst/>
                <a:latin typeface="Arial" charset="0"/>
                <a:ea typeface="宋体" pitchFamily="2" charset="-122"/>
                <a:cs typeface="+mn-cs"/>
              </a:rPr>
              <a:t>1879</a:t>
            </a:r>
            <a:r>
              <a:rPr lang="zh-CN" altLang="en-US" sz="1200" b="0" i="0" u="none" strike="noStrike" kern="1200" dirty="0">
                <a:solidFill>
                  <a:schemeClr val="tx1"/>
                </a:solidFill>
                <a:effectLst/>
                <a:latin typeface="Arial" charset="0"/>
                <a:ea typeface="宋体" pitchFamily="2" charset="-122"/>
                <a:cs typeface="+mn-cs"/>
              </a:rPr>
              <a:t>年</a:t>
            </a:r>
            <a:r>
              <a:rPr lang="en-US" altLang="zh-CN" sz="1200" b="0" i="0" u="none" strike="noStrike" kern="1200" dirty="0">
                <a:solidFill>
                  <a:schemeClr val="tx1"/>
                </a:solidFill>
                <a:effectLst/>
                <a:latin typeface="Arial" charset="0"/>
                <a:ea typeface="宋体" pitchFamily="2" charset="-122"/>
                <a:cs typeface="+mn-cs"/>
              </a:rPr>
              <a:t>10</a:t>
            </a:r>
            <a:r>
              <a:rPr lang="zh-CN" altLang="en-US" sz="1200" b="0" i="0" u="none" strike="noStrike" kern="1200" dirty="0">
                <a:solidFill>
                  <a:schemeClr val="tx1"/>
                </a:solidFill>
                <a:effectLst/>
                <a:latin typeface="Arial" charset="0"/>
                <a:ea typeface="宋体" pitchFamily="2" charset="-122"/>
                <a:cs typeface="+mn-cs"/>
              </a:rPr>
              <a:t>月</a:t>
            </a:r>
            <a:r>
              <a:rPr lang="en-US" altLang="zh-CN" sz="1200" b="0" i="0" u="none" strike="noStrike" kern="1200" dirty="0">
                <a:solidFill>
                  <a:schemeClr val="tx1"/>
                </a:solidFill>
                <a:effectLst/>
                <a:latin typeface="Arial" charset="0"/>
                <a:ea typeface="宋体" pitchFamily="2" charset="-122"/>
                <a:cs typeface="+mn-cs"/>
              </a:rPr>
              <a:t>9</a:t>
            </a:r>
            <a:r>
              <a:rPr lang="zh-CN" altLang="en-US" sz="1200" b="0" i="0" u="none" strike="noStrike" kern="1200" dirty="0">
                <a:solidFill>
                  <a:schemeClr val="tx1"/>
                </a:solidFill>
                <a:effectLst/>
                <a:latin typeface="Arial" charset="0"/>
                <a:ea typeface="宋体" pitchFamily="2" charset="-122"/>
                <a:cs typeface="+mn-cs"/>
              </a:rPr>
              <a:t>日，</a:t>
            </a:r>
            <a:r>
              <a:rPr lang="en-US" altLang="zh-CN" sz="1200" b="0" i="0" u="none" strike="noStrike" kern="1200" dirty="0">
                <a:solidFill>
                  <a:schemeClr val="tx1"/>
                </a:solidFill>
                <a:effectLst/>
                <a:latin typeface="Arial" charset="0"/>
                <a:ea typeface="宋体" pitchFamily="2" charset="-122"/>
                <a:cs typeface="+mn-cs"/>
              </a:rPr>
              <a:t>1897</a:t>
            </a:r>
            <a:r>
              <a:rPr lang="zh-CN" altLang="en-US" sz="1200" b="0" i="0" u="none" strike="noStrike" kern="1200" dirty="0">
                <a:solidFill>
                  <a:schemeClr val="tx1"/>
                </a:solidFill>
                <a:effectLst/>
                <a:latin typeface="Arial" charset="0"/>
                <a:ea typeface="宋体" pitchFamily="2" charset="-122"/>
                <a:cs typeface="+mn-cs"/>
              </a:rPr>
              <a:t>年入杭州中西求是书院学习。从中共一大到五大，先后任中央局书记、中央局执行委员会委员长、中央总书记等职务。</a:t>
            </a:r>
            <a:r>
              <a:rPr lang="en-US" altLang="zh-CN" sz="1200" b="0" i="0" u="none" strike="noStrike" kern="1200" dirty="0">
                <a:solidFill>
                  <a:schemeClr val="tx1"/>
                </a:solidFill>
                <a:effectLst/>
                <a:latin typeface="Arial" charset="0"/>
                <a:ea typeface="宋体" pitchFamily="2" charset="-122"/>
                <a:cs typeface="+mn-cs"/>
              </a:rPr>
              <a:t>1929</a:t>
            </a:r>
            <a:r>
              <a:rPr lang="zh-CN" altLang="en-US" sz="1200" b="0" i="0" u="none" strike="noStrike" kern="1200" dirty="0">
                <a:solidFill>
                  <a:schemeClr val="tx1"/>
                </a:solidFill>
                <a:effectLst/>
                <a:latin typeface="Arial" charset="0"/>
                <a:ea typeface="宋体" pitchFamily="2" charset="-122"/>
                <a:cs typeface="+mn-cs"/>
              </a:rPr>
              <a:t>年</a:t>
            </a:r>
            <a:r>
              <a:rPr lang="en-US" altLang="zh-CN" sz="1200" b="0" i="0" u="none" strike="noStrike" kern="1200" dirty="0">
                <a:solidFill>
                  <a:schemeClr val="tx1"/>
                </a:solidFill>
                <a:effectLst/>
                <a:latin typeface="Arial" charset="0"/>
                <a:ea typeface="宋体" pitchFamily="2" charset="-122"/>
                <a:cs typeface="+mn-cs"/>
              </a:rPr>
              <a:t>11</a:t>
            </a:r>
            <a:r>
              <a:rPr lang="zh-CN" altLang="en-US" sz="1200" b="0" i="0" u="none" strike="noStrike" kern="1200" dirty="0">
                <a:solidFill>
                  <a:schemeClr val="tx1"/>
                </a:solidFill>
                <a:effectLst/>
                <a:latin typeface="Arial" charset="0"/>
                <a:ea typeface="宋体" pitchFamily="2" charset="-122"/>
                <a:cs typeface="+mn-cs"/>
              </a:rPr>
              <a:t>月因中东路事件被开除出党，</a:t>
            </a:r>
            <a:r>
              <a:rPr lang="en-US" altLang="zh-CN" sz="1200" b="0" i="0" u="none" strike="noStrike" kern="1200" dirty="0">
                <a:solidFill>
                  <a:schemeClr val="tx1"/>
                </a:solidFill>
                <a:effectLst/>
                <a:latin typeface="Arial" charset="0"/>
                <a:ea typeface="宋体" pitchFamily="2" charset="-122"/>
                <a:cs typeface="+mn-cs"/>
              </a:rPr>
              <a:t>1942</a:t>
            </a:r>
            <a:r>
              <a:rPr lang="zh-CN" altLang="en-US" sz="1200" b="0" i="0" u="none" strike="noStrike" kern="1200" dirty="0">
                <a:solidFill>
                  <a:schemeClr val="tx1"/>
                </a:solidFill>
                <a:effectLst/>
                <a:latin typeface="Arial" charset="0"/>
                <a:ea typeface="宋体" pitchFamily="2" charset="-122"/>
                <a:cs typeface="+mn-cs"/>
              </a:rPr>
              <a:t>年</a:t>
            </a:r>
            <a:r>
              <a:rPr lang="en-US" altLang="zh-CN" sz="1200" b="0" i="0" u="none" strike="noStrike" kern="1200" dirty="0">
                <a:solidFill>
                  <a:schemeClr val="tx1"/>
                </a:solidFill>
                <a:effectLst/>
                <a:latin typeface="Arial" charset="0"/>
                <a:ea typeface="宋体" pitchFamily="2" charset="-122"/>
                <a:cs typeface="+mn-cs"/>
              </a:rPr>
              <a:t>5</a:t>
            </a:r>
            <a:r>
              <a:rPr lang="zh-CN" altLang="en-US" sz="1200" b="0" i="0" u="none" strike="noStrike" kern="1200" dirty="0">
                <a:solidFill>
                  <a:schemeClr val="tx1"/>
                </a:solidFill>
                <a:effectLst/>
                <a:latin typeface="Arial" charset="0"/>
                <a:ea typeface="宋体" pitchFamily="2" charset="-122"/>
                <a:cs typeface="+mn-cs"/>
              </a:rPr>
              <a:t>月</a:t>
            </a:r>
            <a:r>
              <a:rPr lang="en-US" altLang="zh-CN" sz="1200" b="0" i="0" u="none" strike="noStrike" kern="1200" dirty="0">
                <a:solidFill>
                  <a:schemeClr val="tx1"/>
                </a:solidFill>
                <a:effectLst/>
                <a:latin typeface="Arial" charset="0"/>
                <a:ea typeface="宋体" pitchFamily="2" charset="-122"/>
                <a:cs typeface="+mn-cs"/>
              </a:rPr>
              <a:t>27</a:t>
            </a:r>
            <a:r>
              <a:rPr lang="zh-CN" altLang="en-US" sz="1200" b="0" i="0" u="none" strike="noStrike" kern="1200" dirty="0">
                <a:solidFill>
                  <a:schemeClr val="tx1"/>
                </a:solidFill>
                <a:effectLst/>
                <a:latin typeface="Arial" charset="0"/>
                <a:ea typeface="宋体" pitchFamily="2" charset="-122"/>
                <a:cs typeface="+mn-cs"/>
              </a:rPr>
              <a:t>日病逝。</a:t>
            </a:r>
            <a:endParaRPr lang="zh-CN" altLang="en-US" dirty="0"/>
          </a:p>
        </p:txBody>
      </p:sp>
      <p:sp>
        <p:nvSpPr>
          <p:cNvPr id="4" name="灯片编号占位符 3"/>
          <p:cNvSpPr>
            <a:spLocks noGrp="1"/>
          </p:cNvSpPr>
          <p:nvPr>
            <p:ph type="sldNum" sz="quarter" idx="10"/>
          </p:nvPr>
        </p:nvSpPr>
        <p:spPr/>
        <p:txBody>
          <a:bodyPr/>
          <a:lstStyle/>
          <a:p>
            <a:fld id="{2418D3EC-A2D7-4D29-9EB9-2B72129C9B23}" type="slidenum">
              <a:rPr lang="en-US" altLang="zh-CN" smtClean="0"/>
              <a:pPr/>
              <a:t>7</a:t>
            </a:fld>
            <a:endParaRPr lang="en-US" altLang="zh-CN"/>
          </a:p>
        </p:txBody>
      </p:sp>
    </p:spTree>
    <p:extLst>
      <p:ext uri="{BB962C8B-B14F-4D97-AF65-F5344CB8AC3E}">
        <p14:creationId xmlns:p14="http://schemas.microsoft.com/office/powerpoint/2010/main" val="1846910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8</a:t>
            </a:r>
            <a:r>
              <a:rPr lang="zh-CN" altLang="en-US" dirty="0"/>
              <a:t>月至</a:t>
            </a:r>
            <a:r>
              <a:rPr lang="en-US" altLang="zh-CN" dirty="0"/>
              <a:t>12</a:t>
            </a:r>
            <a:r>
              <a:rPr lang="zh-CN" altLang="en-US" dirty="0"/>
              <a:t>月，蒋介石作为“孙逸仙代表团”团长访苏。</a:t>
            </a:r>
          </a:p>
        </p:txBody>
      </p:sp>
      <p:sp>
        <p:nvSpPr>
          <p:cNvPr id="4" name="灯片编号占位符 3"/>
          <p:cNvSpPr>
            <a:spLocks noGrp="1"/>
          </p:cNvSpPr>
          <p:nvPr>
            <p:ph type="sldNum" sz="quarter" idx="10"/>
          </p:nvPr>
        </p:nvSpPr>
        <p:spPr/>
        <p:txBody>
          <a:bodyPr/>
          <a:lstStyle/>
          <a:p>
            <a:fld id="{2418D3EC-A2D7-4D29-9EB9-2B72129C9B23}" type="slidenum">
              <a:rPr lang="en-US" altLang="zh-CN" smtClean="0"/>
              <a:pPr/>
              <a:t>8</a:t>
            </a:fld>
            <a:endParaRPr lang="en-US" altLang="zh-CN"/>
          </a:p>
        </p:txBody>
      </p:sp>
    </p:spTree>
    <p:extLst>
      <p:ext uri="{BB962C8B-B14F-4D97-AF65-F5344CB8AC3E}">
        <p14:creationId xmlns:p14="http://schemas.microsoft.com/office/powerpoint/2010/main" val="9357269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图片</a:t>
            </a:r>
            <a:r>
              <a:rPr lang="en-US" altLang="zh-CN" dirty="0"/>
              <a:t>1</a:t>
            </a:r>
            <a:r>
              <a:rPr lang="zh-CN" altLang="en-US" dirty="0"/>
              <a:t>：</a:t>
            </a:r>
            <a:r>
              <a:rPr lang="en-US" altLang="zh-CN" dirty="0"/>
              <a:t>1924</a:t>
            </a:r>
            <a:r>
              <a:rPr lang="zh-CN" altLang="en-US" dirty="0"/>
              <a:t>年</a:t>
            </a:r>
            <a:r>
              <a:rPr lang="en-US" altLang="zh-CN" dirty="0"/>
              <a:t>5</a:t>
            </a:r>
            <a:r>
              <a:rPr lang="zh-CN" altLang="en-US" dirty="0"/>
              <a:t>月国民党上海执行部成员合影</a:t>
            </a:r>
            <a:endParaRPr lang="en-US" altLang="zh-CN" dirty="0"/>
          </a:p>
          <a:p>
            <a:r>
              <a:rPr lang="zh-CN" altLang="en-US" dirty="0"/>
              <a:t>　　前排左起：</a:t>
            </a:r>
            <a:r>
              <a:rPr lang="en-US" altLang="zh-CN" dirty="0"/>
              <a:t>1</a:t>
            </a:r>
            <a:r>
              <a:rPr lang="zh-CN" altLang="en-US" dirty="0"/>
              <a:t>邓中夏、</a:t>
            </a:r>
            <a:r>
              <a:rPr lang="en-US" altLang="zh-CN" dirty="0"/>
              <a:t>5</a:t>
            </a:r>
            <a:r>
              <a:rPr lang="zh-CN" altLang="en-US" dirty="0"/>
              <a:t>张继、</a:t>
            </a:r>
            <a:r>
              <a:rPr lang="en-US" altLang="zh-CN" dirty="0"/>
              <a:t>6</a:t>
            </a:r>
            <a:r>
              <a:rPr lang="zh-CN" altLang="en-US" dirty="0"/>
              <a:t>胡汉民、</a:t>
            </a:r>
            <a:r>
              <a:rPr lang="en-US" altLang="zh-CN" dirty="0"/>
              <a:t>7</a:t>
            </a:r>
            <a:r>
              <a:rPr lang="zh-CN" altLang="en-US" dirty="0"/>
              <a:t>汪精卫、</a:t>
            </a:r>
            <a:r>
              <a:rPr lang="en-US" altLang="zh-CN" dirty="0"/>
              <a:t>10</a:t>
            </a:r>
            <a:r>
              <a:rPr lang="zh-CN" altLang="en-US" dirty="0"/>
              <a:t>向警予。</a:t>
            </a:r>
            <a:endParaRPr lang="en-US" altLang="zh-CN" dirty="0"/>
          </a:p>
          <a:p>
            <a:r>
              <a:rPr lang="zh-CN" altLang="en-US" dirty="0"/>
              <a:t>　　中排左起：</a:t>
            </a:r>
            <a:r>
              <a:rPr lang="en-US" altLang="zh-CN" dirty="0"/>
              <a:t>4</a:t>
            </a:r>
            <a:r>
              <a:rPr lang="zh-CN" altLang="en-US" dirty="0"/>
              <a:t>叶楚伧、</a:t>
            </a:r>
            <a:r>
              <a:rPr lang="en-US" altLang="zh-CN" dirty="0"/>
              <a:t>5</a:t>
            </a:r>
            <a:r>
              <a:rPr lang="zh-CN" altLang="en-US" dirty="0"/>
              <a:t>王荷波。</a:t>
            </a:r>
            <a:endParaRPr lang="en-US" altLang="zh-CN" dirty="0"/>
          </a:p>
          <a:p>
            <a:r>
              <a:rPr lang="zh-CN" altLang="en-US" dirty="0"/>
              <a:t>　　后排左起：</a:t>
            </a:r>
            <a:r>
              <a:rPr lang="en-US" altLang="zh-CN" dirty="0"/>
              <a:t>1</a:t>
            </a:r>
            <a:r>
              <a:rPr lang="zh-CN" altLang="en-US" dirty="0"/>
              <a:t>刘伯伦、</a:t>
            </a:r>
            <a:r>
              <a:rPr lang="en-US" altLang="zh-CN" dirty="0"/>
              <a:t>2</a:t>
            </a:r>
            <a:r>
              <a:rPr lang="zh-CN" altLang="en-US" dirty="0"/>
              <a:t>毛泽东、</a:t>
            </a:r>
            <a:r>
              <a:rPr lang="en-US" altLang="zh-CN" dirty="0"/>
              <a:t>4</a:t>
            </a:r>
            <a:r>
              <a:rPr lang="zh-CN" altLang="en-US" dirty="0"/>
              <a:t>沈泽民、</a:t>
            </a:r>
            <a:r>
              <a:rPr lang="en-US" altLang="zh-CN" dirty="0"/>
              <a:t>7</a:t>
            </a:r>
            <a:r>
              <a:rPr lang="zh-CN" altLang="en-US" dirty="0"/>
              <a:t>罗章龙、</a:t>
            </a:r>
            <a:r>
              <a:rPr lang="en-US" altLang="zh-CN" dirty="0"/>
              <a:t>8</a:t>
            </a:r>
            <a:r>
              <a:rPr lang="zh-CN" altLang="en-US" dirty="0"/>
              <a:t>恽代英、</a:t>
            </a:r>
            <a:r>
              <a:rPr lang="en-US" altLang="zh-CN" dirty="0"/>
              <a:t>9</a:t>
            </a:r>
            <a:r>
              <a:rPr lang="zh-CN" altLang="en-US" dirty="0"/>
              <a:t>邵力子、</a:t>
            </a:r>
            <a:r>
              <a:rPr lang="en-US" altLang="zh-CN" dirty="0"/>
              <a:t>10</a:t>
            </a:r>
            <a:r>
              <a:rPr lang="zh-CN" altLang="en-US" dirty="0"/>
              <a:t>戴季陶</a:t>
            </a:r>
            <a:endParaRPr lang="en-US" altLang="zh-CN" dirty="0"/>
          </a:p>
          <a:p>
            <a:r>
              <a:rPr lang="zh-CN" altLang="en-US" dirty="0"/>
              <a:t>图片</a:t>
            </a:r>
            <a:r>
              <a:rPr lang="en-US" altLang="zh-CN" dirty="0"/>
              <a:t>3</a:t>
            </a:r>
            <a:r>
              <a:rPr lang="zh-CN" altLang="en-US"/>
              <a:t>：何应钦、蒋介石</a:t>
            </a:r>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2418D3EC-A2D7-4D29-9EB9-2B72129C9B23}" type="slidenum">
              <a:rPr lang="en-US" altLang="zh-CN" smtClean="0"/>
              <a:pPr/>
              <a:t>10</a:t>
            </a:fld>
            <a:endParaRPr lang="en-US" altLang="zh-CN"/>
          </a:p>
        </p:txBody>
      </p:sp>
    </p:spTree>
    <p:extLst>
      <p:ext uri="{BB962C8B-B14F-4D97-AF65-F5344CB8AC3E}">
        <p14:creationId xmlns:p14="http://schemas.microsoft.com/office/powerpoint/2010/main" val="30284338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zh-CN" dirty="0"/>
              <a:t>10</a:t>
            </a:r>
            <a:r>
              <a:rPr lang="zh-CN" altLang="en-US" dirty="0"/>
              <a:t>月，毛泽东代理中国国民党宣传部部长</a:t>
            </a:r>
          </a:p>
        </p:txBody>
      </p:sp>
      <p:sp>
        <p:nvSpPr>
          <p:cNvPr id="4" name="灯片编号占位符 3"/>
          <p:cNvSpPr>
            <a:spLocks noGrp="1"/>
          </p:cNvSpPr>
          <p:nvPr>
            <p:ph type="sldNum" sz="quarter" idx="5"/>
          </p:nvPr>
        </p:nvSpPr>
        <p:spPr/>
        <p:txBody>
          <a:bodyPr/>
          <a:lstStyle/>
          <a:p>
            <a:fld id="{2418D3EC-A2D7-4D29-9EB9-2B72129C9B23}" type="slidenum">
              <a:rPr lang="en-US" altLang="zh-CN" smtClean="0"/>
              <a:pPr/>
              <a:t>11</a:t>
            </a:fld>
            <a:endParaRPr lang="en-US" altLang="zh-CN"/>
          </a:p>
        </p:txBody>
      </p:sp>
    </p:spTree>
    <p:extLst>
      <p:ext uri="{BB962C8B-B14F-4D97-AF65-F5344CB8AC3E}">
        <p14:creationId xmlns:p14="http://schemas.microsoft.com/office/powerpoint/2010/main" val="28658687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sz="1200" b="0" i="0" u="none" strike="noStrike" kern="1200" baseline="0" dirty="0">
                <a:solidFill>
                  <a:schemeClr val="tx1"/>
                </a:solidFill>
                <a:latin typeface="Arial" charset="0"/>
                <a:ea typeface="宋体" pitchFamily="2" charset="-122"/>
                <a:cs typeface="+mn-cs"/>
              </a:rPr>
              <a:t>北伐後形式一統的局面，維持未及一年，內戰再起，郭廷以曾對上述情形評論去：</a:t>
            </a:r>
          </a:p>
          <a:p>
            <a:r>
              <a:rPr lang="zh-TW" altLang="en-US" sz="1200" b="0" i="0" u="none" strike="noStrike" kern="1200" baseline="0" dirty="0">
                <a:solidFill>
                  <a:schemeClr val="tx1"/>
                </a:solidFill>
                <a:latin typeface="Arial" charset="0"/>
                <a:ea typeface="宋体" pitchFamily="2" charset="-122"/>
                <a:cs typeface="+mn-cs"/>
              </a:rPr>
              <a:t>辛亥革命後的中國為軍閥的天下。北伐完成後，舊的既未盡去，新的繼之而來，意識如故，行為如故。不</a:t>
            </a:r>
            <a:r>
              <a:rPr lang="zh-CN" altLang="en-US" sz="1200" b="0" i="0" u="none" strike="noStrike" kern="1200" baseline="0" dirty="0">
                <a:solidFill>
                  <a:schemeClr val="tx1"/>
                </a:solidFill>
                <a:latin typeface="Arial" charset="0"/>
                <a:ea typeface="宋体" pitchFamily="2" charset="-122"/>
                <a:cs typeface="+mn-cs"/>
              </a:rPr>
              <a:t>及</a:t>
            </a:r>
            <a:r>
              <a:rPr lang="zh-TW" altLang="en-US" sz="1200" b="0" i="0" u="none" strike="noStrike" kern="1200" baseline="0">
                <a:solidFill>
                  <a:schemeClr val="tx1"/>
                </a:solidFill>
                <a:latin typeface="Arial" charset="0"/>
                <a:ea typeface="宋体" pitchFamily="2" charset="-122"/>
                <a:cs typeface="+mn-cs"/>
              </a:rPr>
              <a:t>一年</a:t>
            </a:r>
            <a:r>
              <a:rPr lang="zh-TW" altLang="en-US" sz="1200" b="0" i="0" u="none" strike="noStrike" kern="1200" baseline="0" dirty="0">
                <a:solidFill>
                  <a:schemeClr val="tx1"/>
                </a:solidFill>
                <a:latin typeface="Arial" charset="0"/>
                <a:ea typeface="宋体" pitchFamily="2" charset="-122"/>
                <a:cs typeface="+mn-cs"/>
              </a:rPr>
              <a:t>，內戰再起，歷史有如重演，此伏彼起，為數之頻，規模之大，更是後來居上。居中央者說是求統一，在地方者說是反獨裁。</a:t>
            </a:r>
            <a:endParaRPr lang="zh-CN" altLang="en-US" dirty="0"/>
          </a:p>
        </p:txBody>
      </p:sp>
      <p:sp>
        <p:nvSpPr>
          <p:cNvPr id="4" name="灯片编号占位符 3"/>
          <p:cNvSpPr>
            <a:spLocks noGrp="1"/>
          </p:cNvSpPr>
          <p:nvPr>
            <p:ph type="sldNum" sz="quarter" idx="5"/>
          </p:nvPr>
        </p:nvSpPr>
        <p:spPr/>
        <p:txBody>
          <a:bodyPr/>
          <a:lstStyle/>
          <a:p>
            <a:fld id="{2418D3EC-A2D7-4D29-9EB9-2B72129C9B23}" type="slidenum">
              <a:rPr lang="en-US" altLang="zh-CN" smtClean="0"/>
              <a:pPr/>
              <a:t>12</a:t>
            </a:fld>
            <a:endParaRPr lang="en-US" altLang="zh-CN"/>
          </a:p>
        </p:txBody>
      </p:sp>
    </p:spTree>
    <p:extLst>
      <p:ext uri="{BB962C8B-B14F-4D97-AF65-F5344CB8AC3E}">
        <p14:creationId xmlns:p14="http://schemas.microsoft.com/office/powerpoint/2010/main" val="5424663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418D3EC-A2D7-4D29-9EB9-2B72129C9B23}" type="slidenum">
              <a:rPr lang="en-US" altLang="zh-CN" smtClean="0"/>
              <a:pPr/>
              <a:t>19</a:t>
            </a:fld>
            <a:endParaRPr lang="en-US" altLang="zh-CN"/>
          </a:p>
        </p:txBody>
      </p:sp>
    </p:spTree>
    <p:extLst>
      <p:ext uri="{BB962C8B-B14F-4D97-AF65-F5344CB8AC3E}">
        <p14:creationId xmlns:p14="http://schemas.microsoft.com/office/powerpoint/2010/main" val="5809926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u="none" strike="noStrike" kern="1200" dirty="0">
                <a:solidFill>
                  <a:schemeClr val="tx1"/>
                </a:solidFill>
                <a:effectLst/>
                <a:latin typeface="Arial" charset="0"/>
                <a:ea typeface="宋体" pitchFamily="2" charset="-122"/>
                <a:cs typeface="+mn-cs"/>
              </a:rPr>
              <a:t>据</a:t>
            </a:r>
            <a:r>
              <a:rPr lang="en-US" altLang="zh-CN" sz="1200" b="0" i="0" u="none" strike="noStrike" kern="1200" dirty="0">
                <a:solidFill>
                  <a:schemeClr val="tx1"/>
                </a:solidFill>
                <a:effectLst/>
                <a:latin typeface="Arial" charset="0"/>
                <a:ea typeface="宋体" pitchFamily="2" charset="-122"/>
                <a:cs typeface="+mn-cs"/>
              </a:rPr>
              <a:t>1924</a:t>
            </a:r>
            <a:r>
              <a:rPr lang="zh-CN" altLang="en-US" sz="1200" b="0" i="0" u="none" strike="noStrike" kern="1200" dirty="0">
                <a:solidFill>
                  <a:schemeClr val="tx1"/>
                </a:solidFill>
                <a:effectLst/>
                <a:latin typeface="Arial" charset="0"/>
                <a:ea typeface="宋体" pitchFamily="2" charset="-122"/>
                <a:cs typeface="+mn-cs"/>
              </a:rPr>
              <a:t>年签订的</a:t>
            </a:r>
            <a:r>
              <a:rPr lang="en-US" altLang="zh-CN" sz="1200" b="0" i="0" u="none" strike="noStrike" kern="1200" dirty="0">
                <a:solidFill>
                  <a:schemeClr val="tx1"/>
                </a:solidFill>
                <a:effectLst/>
                <a:latin typeface="Arial" charset="0"/>
                <a:ea typeface="宋体" pitchFamily="2" charset="-122"/>
                <a:cs typeface="+mn-cs"/>
              </a:rPr>
              <a:t>《</a:t>
            </a:r>
            <a:r>
              <a:rPr lang="zh-CN" altLang="en-US" sz="1200" b="0" i="0" u="none" strike="noStrike" kern="1200" dirty="0">
                <a:solidFill>
                  <a:schemeClr val="tx1"/>
                </a:solidFill>
                <a:effectLst/>
                <a:latin typeface="Arial" charset="0"/>
                <a:ea typeface="宋体" pitchFamily="2" charset="-122"/>
                <a:cs typeface="+mn-cs"/>
              </a:rPr>
              <a:t>中俄解决悬案大纲协定</a:t>
            </a:r>
            <a:r>
              <a:rPr lang="en-US" altLang="zh-CN" sz="1200" b="0" i="0" u="none" strike="noStrike" kern="1200" dirty="0">
                <a:solidFill>
                  <a:schemeClr val="tx1"/>
                </a:solidFill>
                <a:effectLst/>
                <a:latin typeface="Arial" charset="0"/>
                <a:ea typeface="宋体" pitchFamily="2" charset="-122"/>
                <a:cs typeface="+mn-cs"/>
              </a:rPr>
              <a:t>》</a:t>
            </a:r>
            <a:r>
              <a:rPr lang="zh-CN" altLang="en-US" sz="1200" b="0" i="0" u="none" strike="noStrike" kern="1200" dirty="0">
                <a:solidFill>
                  <a:schemeClr val="tx1"/>
                </a:solidFill>
                <a:effectLst/>
                <a:latin typeface="Arial" charset="0"/>
                <a:ea typeface="宋体" pitchFamily="2" charset="-122"/>
                <a:cs typeface="+mn-cs"/>
              </a:rPr>
              <a:t>，中东路暂由中苏共管，蒋介石就有收复国权的努力，但在多次交涉后，并无太大进展。张学良于</a:t>
            </a:r>
            <a:r>
              <a:rPr lang="en-US" altLang="zh-CN" sz="1200" b="0" i="0" u="none" strike="noStrike" kern="1200" dirty="0">
                <a:solidFill>
                  <a:schemeClr val="tx1"/>
                </a:solidFill>
                <a:effectLst/>
                <a:latin typeface="Arial" charset="0"/>
                <a:ea typeface="宋体" pitchFamily="2" charset="-122"/>
                <a:cs typeface="+mn-cs"/>
              </a:rPr>
              <a:t>1929</a:t>
            </a:r>
            <a:r>
              <a:rPr lang="zh-CN" altLang="en-US" sz="1200" b="0" i="0" u="none" strike="noStrike" kern="1200" dirty="0">
                <a:solidFill>
                  <a:schemeClr val="tx1"/>
                </a:solidFill>
                <a:effectLst/>
                <a:latin typeface="Arial" charset="0"/>
                <a:ea typeface="宋体" pitchFamily="2" charset="-122"/>
                <a:cs typeface="+mn-cs"/>
              </a:rPr>
              <a:t>年</a:t>
            </a:r>
            <a:r>
              <a:rPr lang="en-US" altLang="zh-CN" sz="1200" b="0" i="0" u="none" strike="noStrike" kern="1200" dirty="0">
                <a:solidFill>
                  <a:schemeClr val="tx1"/>
                </a:solidFill>
                <a:effectLst/>
                <a:latin typeface="Arial" charset="0"/>
                <a:ea typeface="宋体" pitchFamily="2" charset="-122"/>
                <a:cs typeface="+mn-cs"/>
              </a:rPr>
              <a:t>7</a:t>
            </a:r>
            <a:r>
              <a:rPr lang="zh-CN" altLang="en-US" sz="1200" b="0" i="0" u="none" strike="noStrike" kern="1200" dirty="0">
                <a:solidFill>
                  <a:schemeClr val="tx1"/>
                </a:solidFill>
                <a:effectLst/>
                <a:latin typeface="Arial" charset="0"/>
                <a:ea typeface="宋体" pitchFamily="2" charset="-122"/>
                <a:cs typeface="+mn-cs"/>
              </a:rPr>
              <a:t>月</a:t>
            </a:r>
            <a:r>
              <a:rPr lang="en-US" altLang="zh-CN" sz="1200" b="0" i="0" u="none" strike="noStrike" kern="1200" dirty="0">
                <a:solidFill>
                  <a:schemeClr val="tx1"/>
                </a:solidFill>
                <a:effectLst/>
                <a:latin typeface="Arial" charset="0"/>
                <a:ea typeface="宋体" pitchFamily="2" charset="-122"/>
                <a:cs typeface="+mn-cs"/>
              </a:rPr>
              <a:t>10</a:t>
            </a:r>
            <a:r>
              <a:rPr lang="zh-CN" altLang="en-US" sz="1200" b="0" i="0" u="none" strike="noStrike" kern="1200" dirty="0">
                <a:solidFill>
                  <a:schemeClr val="tx1"/>
                </a:solidFill>
                <a:effectLst/>
                <a:latin typeface="Arial" charset="0"/>
                <a:ea typeface="宋体" pitchFamily="2" charset="-122"/>
                <a:cs typeface="+mn-cs"/>
              </a:rPr>
              <a:t>日发兵对中东路强行接管，逮捕苏方职员</a:t>
            </a:r>
            <a:r>
              <a:rPr lang="en-US" altLang="zh-CN" sz="1200" b="0" i="0" u="none" strike="noStrike" kern="1200" dirty="0">
                <a:solidFill>
                  <a:schemeClr val="tx1"/>
                </a:solidFill>
                <a:effectLst/>
                <a:latin typeface="Arial" charset="0"/>
                <a:ea typeface="宋体" pitchFamily="2" charset="-122"/>
                <a:cs typeface="+mn-cs"/>
              </a:rPr>
              <a:t>200</a:t>
            </a:r>
            <a:r>
              <a:rPr lang="zh-CN" altLang="en-US" sz="1200" b="0" i="0" u="none" strike="noStrike" kern="1200" dirty="0">
                <a:solidFill>
                  <a:schemeClr val="tx1"/>
                </a:solidFill>
                <a:effectLst/>
                <a:latin typeface="Arial" charset="0"/>
                <a:ea typeface="宋体" pitchFamily="2" charset="-122"/>
                <a:cs typeface="+mn-cs"/>
              </a:rPr>
              <a:t>余人，将包括正副局长在内的</a:t>
            </a:r>
            <a:r>
              <a:rPr lang="en-US" altLang="zh-CN" sz="1200" b="0" i="0" u="none" strike="noStrike" kern="1200" dirty="0">
                <a:solidFill>
                  <a:schemeClr val="tx1"/>
                </a:solidFill>
                <a:effectLst/>
                <a:latin typeface="Arial" charset="0"/>
                <a:ea typeface="宋体" pitchFamily="2" charset="-122"/>
                <a:cs typeface="+mn-cs"/>
              </a:rPr>
              <a:t>60</a:t>
            </a:r>
            <a:r>
              <a:rPr lang="zh-CN" altLang="en-US" sz="1200" b="0" i="0" u="none" strike="noStrike" kern="1200" dirty="0">
                <a:solidFill>
                  <a:schemeClr val="tx1"/>
                </a:solidFill>
                <a:effectLst/>
                <a:latin typeface="Arial" charset="0"/>
                <a:ea typeface="宋体" pitchFamily="2" charset="-122"/>
                <a:cs typeface="+mn-cs"/>
              </a:rPr>
              <a:t>余名苏联人驱逐出中国。</a:t>
            </a:r>
            <a:endParaRPr lang="en-US" altLang="zh-CN" sz="1200" b="0" i="0" u="none" strike="noStrike" kern="1200" dirty="0">
              <a:solidFill>
                <a:schemeClr val="tx1"/>
              </a:solidFill>
              <a:effectLst/>
              <a:latin typeface="Arial" charset="0"/>
              <a:ea typeface="宋体" pitchFamily="2" charset="-122"/>
              <a:cs typeface="+mn-cs"/>
            </a:endParaRPr>
          </a:p>
          <a:p>
            <a:r>
              <a:rPr lang="zh-CN" altLang="en-US" sz="1200" b="0" i="0" u="none" strike="noStrike" kern="1200" dirty="0">
                <a:solidFill>
                  <a:schemeClr val="tx1"/>
                </a:solidFill>
                <a:effectLst/>
                <a:latin typeface="Arial" charset="0"/>
                <a:ea typeface="宋体" pitchFamily="2" charset="-122"/>
                <a:cs typeface="+mn-cs"/>
              </a:rPr>
              <a:t>针对中东路案，中共中央第二天即发出</a:t>
            </a:r>
            <a:r>
              <a:rPr lang="en-US" altLang="zh-CN" sz="1200" b="0" i="0" u="none" strike="noStrike" kern="1200" dirty="0">
                <a:solidFill>
                  <a:schemeClr val="tx1"/>
                </a:solidFill>
                <a:effectLst/>
                <a:latin typeface="Arial" charset="0"/>
                <a:ea typeface="宋体" pitchFamily="2" charset="-122"/>
                <a:cs typeface="+mn-cs"/>
              </a:rPr>
              <a:t>《</a:t>
            </a:r>
            <a:r>
              <a:rPr lang="zh-CN" altLang="en-US" sz="1200" b="0" i="0" u="none" strike="noStrike" kern="1200" dirty="0">
                <a:solidFill>
                  <a:schemeClr val="tx1"/>
                </a:solidFill>
                <a:effectLst/>
                <a:latin typeface="Arial" charset="0"/>
                <a:ea typeface="宋体" pitchFamily="2" charset="-122"/>
                <a:cs typeface="+mn-cs"/>
              </a:rPr>
              <a:t>反对国民党帝国主义进攻苏联</a:t>
            </a:r>
            <a:r>
              <a:rPr lang="en-US" altLang="zh-CN" sz="1200" b="0" i="0" u="none" strike="noStrike" kern="1200" dirty="0">
                <a:solidFill>
                  <a:schemeClr val="tx1"/>
                </a:solidFill>
                <a:effectLst/>
                <a:latin typeface="Arial" charset="0"/>
                <a:ea typeface="宋体" pitchFamily="2" charset="-122"/>
                <a:cs typeface="+mn-cs"/>
              </a:rPr>
              <a:t>》</a:t>
            </a:r>
            <a:r>
              <a:rPr lang="zh-CN" altLang="en-US" sz="1200" b="0" i="0" u="none" strike="noStrike" kern="1200" dirty="0">
                <a:solidFill>
                  <a:schemeClr val="tx1"/>
                </a:solidFill>
                <a:effectLst/>
                <a:latin typeface="Arial" charset="0"/>
                <a:ea typeface="宋体" pitchFamily="2" charset="-122"/>
                <a:cs typeface="+mn-cs"/>
              </a:rPr>
              <a:t>的宣言，将事件定调为“整个国际帝国主义向苏联进攻的表现”。在共产国际的指示下，中共中央喊出“保护苏联”、“打倒替帝国主义进攻苏联的国民党”等口号，号召工人、学生等罢工罢课，示威游行。</a:t>
            </a:r>
            <a:endParaRPr lang="zh-CN" altLang="en-US" dirty="0"/>
          </a:p>
        </p:txBody>
      </p:sp>
      <p:sp>
        <p:nvSpPr>
          <p:cNvPr id="4" name="灯片编号占位符 3"/>
          <p:cNvSpPr>
            <a:spLocks noGrp="1"/>
          </p:cNvSpPr>
          <p:nvPr>
            <p:ph type="sldNum" sz="quarter" idx="5"/>
          </p:nvPr>
        </p:nvSpPr>
        <p:spPr/>
        <p:txBody>
          <a:bodyPr/>
          <a:lstStyle/>
          <a:p>
            <a:fld id="{2418D3EC-A2D7-4D29-9EB9-2B72129C9B23}" type="slidenum">
              <a:rPr lang="en-US" altLang="zh-CN" smtClean="0"/>
              <a:pPr/>
              <a:t>20</a:t>
            </a:fld>
            <a:endParaRPr lang="en-US" altLang="zh-CN"/>
          </a:p>
        </p:txBody>
      </p:sp>
    </p:spTree>
    <p:extLst>
      <p:ext uri="{BB962C8B-B14F-4D97-AF65-F5344CB8AC3E}">
        <p14:creationId xmlns:p14="http://schemas.microsoft.com/office/powerpoint/2010/main" val="8288482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4AEA3DB4-F204-4469-A733-6A58A2A0628D}" type="slidenum">
              <a:rPr lang="en-US" altLang="zh-CN"/>
              <a:pPr/>
              <a:t>‹#›</a:t>
            </a:fld>
            <a:endParaRPr lang="en-US" altLang="zh-C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22830397-4124-4550-BFE0-E179F7A1FC27}" type="slidenum">
              <a:rPr lang="en-US" altLang="zh-CN"/>
              <a:pPr/>
              <a:t>‹#›</a:t>
            </a:fld>
            <a:endParaRPr lang="en-US" altLang="zh-C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715125" y="188913"/>
            <a:ext cx="2178050" cy="6119812"/>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179388" y="188913"/>
            <a:ext cx="6383337" cy="6119812"/>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C649A5B7-DBCC-4077-9868-AB41E18FC9CB}" type="slidenum">
              <a:rPr lang="en-US" altLang="zh-CN"/>
              <a:pPr/>
              <a:t>‹#›</a:t>
            </a:fld>
            <a:endParaRPr lang="en-US" altLang="zh-C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179388" y="188913"/>
            <a:ext cx="7488237" cy="1143000"/>
          </a:xfrm>
        </p:spPr>
        <p:txBody>
          <a:bodyPr/>
          <a:lstStyle/>
          <a:p>
            <a:r>
              <a:rPr lang="zh-CN" altLang="en-US"/>
              <a:t>单击此处编辑母版标题样式</a:t>
            </a:r>
          </a:p>
        </p:txBody>
      </p:sp>
      <p:sp>
        <p:nvSpPr>
          <p:cNvPr id="3" name="表格占位符 2"/>
          <p:cNvSpPr>
            <a:spLocks noGrp="1"/>
          </p:cNvSpPr>
          <p:nvPr>
            <p:ph type="tbl" idx="1"/>
          </p:nvPr>
        </p:nvSpPr>
        <p:spPr>
          <a:xfrm>
            <a:off x="179388" y="1484313"/>
            <a:ext cx="8713787" cy="4824412"/>
          </a:xfrm>
        </p:spPr>
        <p:txBody>
          <a:bodyPr/>
          <a:lstStyle/>
          <a:p>
            <a:endParaRPr lang="zh-CN" altLang="en-US"/>
          </a:p>
        </p:txBody>
      </p:sp>
      <p:sp>
        <p:nvSpPr>
          <p:cNvPr id="4" name="日期占位符 3"/>
          <p:cNvSpPr>
            <a:spLocks noGrp="1"/>
          </p:cNvSpPr>
          <p:nvPr>
            <p:ph type="dt" sz="half" idx="10"/>
          </p:nvPr>
        </p:nvSpPr>
        <p:spPr>
          <a:xfrm>
            <a:off x="422275" y="6337300"/>
            <a:ext cx="2133600" cy="476250"/>
          </a:xfrm>
        </p:spPr>
        <p:txBody>
          <a:bodyPr/>
          <a:lstStyle>
            <a:lvl1pPr>
              <a:defRPr/>
            </a:lvl1pPr>
          </a:lstStyle>
          <a:p>
            <a:endParaRPr lang="en-US" altLang="zh-CN"/>
          </a:p>
        </p:txBody>
      </p:sp>
      <p:sp>
        <p:nvSpPr>
          <p:cNvPr id="5" name="页脚占位符 4"/>
          <p:cNvSpPr>
            <a:spLocks noGrp="1"/>
          </p:cNvSpPr>
          <p:nvPr>
            <p:ph type="ftr" sz="quarter" idx="11"/>
          </p:nvPr>
        </p:nvSpPr>
        <p:spPr>
          <a:xfrm>
            <a:off x="3124200" y="6337300"/>
            <a:ext cx="2895600" cy="476250"/>
          </a:xfrm>
        </p:spPr>
        <p:txBody>
          <a:bodyPr/>
          <a:lstStyle>
            <a:lvl1pPr>
              <a:defRPr/>
            </a:lvl1pPr>
          </a:lstStyle>
          <a:p>
            <a:endParaRPr lang="en-US" altLang="zh-CN"/>
          </a:p>
        </p:txBody>
      </p:sp>
      <p:sp>
        <p:nvSpPr>
          <p:cNvPr id="6" name="灯片编号占位符 5"/>
          <p:cNvSpPr>
            <a:spLocks noGrp="1"/>
          </p:cNvSpPr>
          <p:nvPr>
            <p:ph type="sldNum" sz="quarter" idx="12"/>
          </p:nvPr>
        </p:nvSpPr>
        <p:spPr>
          <a:xfrm>
            <a:off x="6553200" y="6337300"/>
            <a:ext cx="2133600" cy="476250"/>
          </a:xfrm>
        </p:spPr>
        <p:txBody>
          <a:bodyPr/>
          <a:lstStyle>
            <a:lvl1pPr>
              <a:defRPr/>
            </a:lvl1pPr>
          </a:lstStyle>
          <a:p>
            <a:fld id="{5822FF2D-A05F-4F88-AEC7-52AAA91B909E}" type="slidenum">
              <a:rPr lang="en-US" altLang="zh-CN"/>
              <a:pPr/>
              <a:t>‹#›</a:t>
            </a:fld>
            <a:endParaRPr lang="en-US" altLang="zh-CN"/>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179388" y="188913"/>
            <a:ext cx="7488237" cy="1143000"/>
          </a:xfrm>
        </p:spPr>
        <p:txBody>
          <a:bodyPr/>
          <a:lstStyle/>
          <a:p>
            <a:r>
              <a:rPr lang="zh-CN" altLang="en-US"/>
              <a:t>单击此处编辑母版标题样式</a:t>
            </a:r>
          </a:p>
        </p:txBody>
      </p:sp>
      <p:sp>
        <p:nvSpPr>
          <p:cNvPr id="3" name="文本占位符 2"/>
          <p:cNvSpPr>
            <a:spLocks noGrp="1"/>
          </p:cNvSpPr>
          <p:nvPr>
            <p:ph type="body" sz="half" idx="1"/>
          </p:nvPr>
        </p:nvSpPr>
        <p:spPr>
          <a:xfrm>
            <a:off x="179388" y="1484313"/>
            <a:ext cx="4279900" cy="4824412"/>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4611688" y="1484313"/>
            <a:ext cx="4281487" cy="2335212"/>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p:nvPr>
        </p:nvSpPr>
        <p:spPr>
          <a:xfrm>
            <a:off x="4611688" y="3971925"/>
            <a:ext cx="4281487" cy="23368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日期占位符 5"/>
          <p:cNvSpPr>
            <a:spLocks noGrp="1"/>
          </p:cNvSpPr>
          <p:nvPr>
            <p:ph type="dt" sz="half" idx="10"/>
          </p:nvPr>
        </p:nvSpPr>
        <p:spPr>
          <a:xfrm>
            <a:off x="422275" y="6337300"/>
            <a:ext cx="2133600" cy="476250"/>
          </a:xfrm>
        </p:spPr>
        <p:txBody>
          <a:bodyPr/>
          <a:lstStyle>
            <a:lvl1pPr>
              <a:defRPr/>
            </a:lvl1pPr>
          </a:lstStyle>
          <a:p>
            <a:endParaRPr lang="en-US" altLang="zh-CN"/>
          </a:p>
        </p:txBody>
      </p:sp>
      <p:sp>
        <p:nvSpPr>
          <p:cNvPr id="7" name="页脚占位符 6"/>
          <p:cNvSpPr>
            <a:spLocks noGrp="1"/>
          </p:cNvSpPr>
          <p:nvPr>
            <p:ph type="ftr" sz="quarter" idx="11"/>
          </p:nvPr>
        </p:nvSpPr>
        <p:spPr>
          <a:xfrm>
            <a:off x="3124200" y="6337300"/>
            <a:ext cx="2895600" cy="476250"/>
          </a:xfrm>
        </p:spPr>
        <p:txBody>
          <a:bodyPr/>
          <a:lstStyle>
            <a:lvl1pPr>
              <a:defRPr/>
            </a:lvl1pPr>
          </a:lstStyle>
          <a:p>
            <a:endParaRPr lang="en-US" altLang="zh-CN"/>
          </a:p>
        </p:txBody>
      </p:sp>
      <p:sp>
        <p:nvSpPr>
          <p:cNvPr id="8" name="灯片编号占位符 7"/>
          <p:cNvSpPr>
            <a:spLocks noGrp="1"/>
          </p:cNvSpPr>
          <p:nvPr>
            <p:ph type="sldNum" sz="quarter" idx="12"/>
          </p:nvPr>
        </p:nvSpPr>
        <p:spPr>
          <a:xfrm>
            <a:off x="6553200" y="6337300"/>
            <a:ext cx="2133600" cy="476250"/>
          </a:xfrm>
        </p:spPr>
        <p:txBody>
          <a:bodyPr/>
          <a:lstStyle>
            <a:lvl1pPr>
              <a:defRPr/>
            </a:lvl1pPr>
          </a:lstStyle>
          <a:p>
            <a:fld id="{B44142B2-A0CB-4454-9282-5F3486040F02}" type="slidenum">
              <a:rPr lang="en-US" altLang="zh-CN"/>
              <a:pPr/>
              <a:t>‹#›</a:t>
            </a:fld>
            <a:endParaRPr lang="en-US" altLang="zh-CN"/>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179388" y="188913"/>
            <a:ext cx="7488237" cy="1143000"/>
          </a:xfrm>
        </p:spPr>
        <p:txBody>
          <a:bodyPr/>
          <a:lstStyle/>
          <a:p>
            <a:r>
              <a:rPr lang="zh-CN" altLang="en-US"/>
              <a:t>单击此处编辑母版标题样式</a:t>
            </a:r>
          </a:p>
        </p:txBody>
      </p:sp>
      <p:sp>
        <p:nvSpPr>
          <p:cNvPr id="3" name="文本占位符 2"/>
          <p:cNvSpPr>
            <a:spLocks noGrp="1"/>
          </p:cNvSpPr>
          <p:nvPr>
            <p:ph type="body" sz="half" idx="1"/>
          </p:nvPr>
        </p:nvSpPr>
        <p:spPr>
          <a:xfrm>
            <a:off x="179388" y="1484313"/>
            <a:ext cx="4279900" cy="4824412"/>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11688" y="1484313"/>
            <a:ext cx="4281487" cy="4824412"/>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a:xfrm>
            <a:off x="422275" y="6337300"/>
            <a:ext cx="2133600" cy="476250"/>
          </a:xfrm>
        </p:spPr>
        <p:txBody>
          <a:bodyPr/>
          <a:lstStyle>
            <a:lvl1pPr>
              <a:defRPr/>
            </a:lvl1pPr>
          </a:lstStyle>
          <a:p>
            <a:endParaRPr lang="en-US" altLang="zh-CN"/>
          </a:p>
        </p:txBody>
      </p:sp>
      <p:sp>
        <p:nvSpPr>
          <p:cNvPr id="6" name="页脚占位符 5"/>
          <p:cNvSpPr>
            <a:spLocks noGrp="1"/>
          </p:cNvSpPr>
          <p:nvPr>
            <p:ph type="ftr" sz="quarter" idx="11"/>
          </p:nvPr>
        </p:nvSpPr>
        <p:spPr>
          <a:xfrm>
            <a:off x="3124200" y="6337300"/>
            <a:ext cx="2895600" cy="476250"/>
          </a:xfrm>
        </p:spPr>
        <p:txBody>
          <a:bodyPr/>
          <a:lstStyle>
            <a:lvl1pPr>
              <a:defRPr/>
            </a:lvl1pPr>
          </a:lstStyle>
          <a:p>
            <a:endParaRPr lang="en-US" altLang="zh-CN"/>
          </a:p>
        </p:txBody>
      </p:sp>
      <p:sp>
        <p:nvSpPr>
          <p:cNvPr id="7" name="灯片编号占位符 6"/>
          <p:cNvSpPr>
            <a:spLocks noGrp="1"/>
          </p:cNvSpPr>
          <p:nvPr>
            <p:ph type="sldNum" sz="quarter" idx="12"/>
          </p:nvPr>
        </p:nvSpPr>
        <p:spPr>
          <a:xfrm>
            <a:off x="6553200" y="6337300"/>
            <a:ext cx="2133600" cy="476250"/>
          </a:xfrm>
        </p:spPr>
        <p:txBody>
          <a:bodyPr/>
          <a:lstStyle>
            <a:lvl1pPr>
              <a:defRPr/>
            </a:lvl1pPr>
          </a:lstStyle>
          <a:p>
            <a:fld id="{9DBDD31C-0167-44AC-81C4-128DCEE08D8A}" type="slidenum">
              <a:rPr lang="en-US" altLang="zh-CN"/>
              <a:pPr/>
              <a:t>‹#›</a:t>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5AB45504-3A69-4C02-AB40-4982686C819E}" type="slidenum">
              <a:rPr lang="en-US" altLang="zh-CN"/>
              <a:pPr/>
              <a:t>‹#›</a:t>
            </a:fld>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D54D2AD5-0956-4904-B4A2-B53B405617CE}" type="slidenum">
              <a:rPr lang="en-US" altLang="zh-CN"/>
              <a:pPr/>
              <a:t>‹#›</a:t>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179388" y="1484313"/>
            <a:ext cx="4279900" cy="48244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11688" y="1484313"/>
            <a:ext cx="4281487" cy="48244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lvl1pPr>
              <a:defRPr/>
            </a:lvl1pPr>
          </a:lstStyle>
          <a:p>
            <a:endParaRPr lang="en-US" altLang="zh-CN"/>
          </a:p>
        </p:txBody>
      </p:sp>
      <p:sp>
        <p:nvSpPr>
          <p:cNvPr id="6" name="页脚占位符 5"/>
          <p:cNvSpPr>
            <a:spLocks noGrp="1"/>
          </p:cNvSpPr>
          <p:nvPr>
            <p:ph type="ftr" sz="quarter" idx="11"/>
          </p:nvPr>
        </p:nvSpPr>
        <p:spPr/>
        <p:txBody>
          <a:bodyPr/>
          <a:lstStyle>
            <a:lvl1pPr>
              <a:defRPr/>
            </a:lvl1pPr>
          </a:lstStyle>
          <a:p>
            <a:endParaRPr lang="en-US" altLang="zh-CN"/>
          </a:p>
        </p:txBody>
      </p:sp>
      <p:sp>
        <p:nvSpPr>
          <p:cNvPr id="7" name="灯片编号占位符 6"/>
          <p:cNvSpPr>
            <a:spLocks noGrp="1"/>
          </p:cNvSpPr>
          <p:nvPr>
            <p:ph type="sldNum" sz="quarter" idx="12"/>
          </p:nvPr>
        </p:nvSpPr>
        <p:spPr/>
        <p:txBody>
          <a:bodyPr/>
          <a:lstStyle>
            <a:lvl1pPr>
              <a:defRPr/>
            </a:lvl1pPr>
          </a:lstStyle>
          <a:p>
            <a:fld id="{137A9F27-DE86-413B-BCD0-152B4FF6FCE1}" type="slidenum">
              <a:rPr lang="en-US" altLang="zh-CN"/>
              <a:pPr/>
              <a:t>‹#›</a:t>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lvl1pPr>
              <a:defRPr/>
            </a:lvl1pPr>
          </a:lstStyle>
          <a:p>
            <a:endParaRPr lang="en-US" altLang="zh-CN"/>
          </a:p>
        </p:txBody>
      </p:sp>
      <p:sp>
        <p:nvSpPr>
          <p:cNvPr id="8" name="页脚占位符 7"/>
          <p:cNvSpPr>
            <a:spLocks noGrp="1"/>
          </p:cNvSpPr>
          <p:nvPr>
            <p:ph type="ftr" sz="quarter" idx="11"/>
          </p:nvPr>
        </p:nvSpPr>
        <p:spPr/>
        <p:txBody>
          <a:bodyPr/>
          <a:lstStyle>
            <a:lvl1pPr>
              <a:defRPr/>
            </a:lvl1pPr>
          </a:lstStyle>
          <a:p>
            <a:endParaRPr lang="en-US" altLang="zh-CN"/>
          </a:p>
        </p:txBody>
      </p:sp>
      <p:sp>
        <p:nvSpPr>
          <p:cNvPr id="9" name="灯片编号占位符 8"/>
          <p:cNvSpPr>
            <a:spLocks noGrp="1"/>
          </p:cNvSpPr>
          <p:nvPr>
            <p:ph type="sldNum" sz="quarter" idx="12"/>
          </p:nvPr>
        </p:nvSpPr>
        <p:spPr/>
        <p:txBody>
          <a:bodyPr/>
          <a:lstStyle>
            <a:lvl1pPr>
              <a:defRPr/>
            </a:lvl1pPr>
          </a:lstStyle>
          <a:p>
            <a:fld id="{148FBB89-7E03-4B16-BE75-E6FA5761B5A5}" type="slidenum">
              <a:rPr lang="en-US" altLang="zh-CN"/>
              <a:pPr/>
              <a:t>‹#›</a:t>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lvl1pPr>
              <a:defRPr/>
            </a:lvl1pPr>
          </a:lstStyle>
          <a:p>
            <a:endParaRPr lang="en-US" altLang="zh-CN"/>
          </a:p>
        </p:txBody>
      </p:sp>
      <p:sp>
        <p:nvSpPr>
          <p:cNvPr id="4" name="页脚占位符 3"/>
          <p:cNvSpPr>
            <a:spLocks noGrp="1"/>
          </p:cNvSpPr>
          <p:nvPr>
            <p:ph type="ftr" sz="quarter" idx="11"/>
          </p:nvPr>
        </p:nvSpPr>
        <p:spPr/>
        <p:txBody>
          <a:bodyPr/>
          <a:lstStyle>
            <a:lvl1pPr>
              <a:defRPr/>
            </a:lvl1pPr>
          </a:lstStyle>
          <a:p>
            <a:endParaRPr lang="en-US" altLang="zh-CN"/>
          </a:p>
        </p:txBody>
      </p:sp>
      <p:sp>
        <p:nvSpPr>
          <p:cNvPr id="5" name="灯片编号占位符 4"/>
          <p:cNvSpPr>
            <a:spLocks noGrp="1"/>
          </p:cNvSpPr>
          <p:nvPr>
            <p:ph type="sldNum" sz="quarter" idx="12"/>
          </p:nvPr>
        </p:nvSpPr>
        <p:spPr/>
        <p:txBody>
          <a:bodyPr/>
          <a:lstStyle>
            <a:lvl1pPr>
              <a:defRPr/>
            </a:lvl1pPr>
          </a:lstStyle>
          <a:p>
            <a:fld id="{78967708-F42C-4091-9076-C17498CB8B7D}" type="slidenum">
              <a:rPr lang="en-US" altLang="zh-CN"/>
              <a:pPr/>
              <a:t>‹#›</a:t>
            </a:fld>
            <a:endParaRPr lang="en-US" altLang="zh-C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vl1pPr>
          </a:lstStyle>
          <a:p>
            <a:endParaRPr lang="en-US" altLang="zh-CN"/>
          </a:p>
        </p:txBody>
      </p:sp>
      <p:sp>
        <p:nvSpPr>
          <p:cNvPr id="3" name="页脚占位符 2"/>
          <p:cNvSpPr>
            <a:spLocks noGrp="1"/>
          </p:cNvSpPr>
          <p:nvPr>
            <p:ph type="ftr" sz="quarter" idx="11"/>
          </p:nvPr>
        </p:nvSpPr>
        <p:spPr/>
        <p:txBody>
          <a:bodyPr/>
          <a:lstStyle>
            <a:lvl1pPr>
              <a:defRPr/>
            </a:lvl1pPr>
          </a:lstStyle>
          <a:p>
            <a:endParaRPr lang="en-US" altLang="zh-CN"/>
          </a:p>
        </p:txBody>
      </p:sp>
      <p:sp>
        <p:nvSpPr>
          <p:cNvPr id="4" name="灯片编号占位符 3"/>
          <p:cNvSpPr>
            <a:spLocks noGrp="1"/>
          </p:cNvSpPr>
          <p:nvPr>
            <p:ph type="sldNum" sz="quarter" idx="12"/>
          </p:nvPr>
        </p:nvSpPr>
        <p:spPr/>
        <p:txBody>
          <a:bodyPr/>
          <a:lstStyle>
            <a:lvl1pPr>
              <a:defRPr/>
            </a:lvl1pPr>
          </a:lstStyle>
          <a:p>
            <a:fld id="{5457B5FD-D18C-46E0-87D9-5523276D54B7}" type="slidenum">
              <a:rPr lang="en-US" altLang="zh-CN"/>
              <a:pPr/>
              <a:t>‹#›</a:t>
            </a:fld>
            <a:endParaRPr lang="en-US" altLang="zh-C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lvl1pPr>
              <a:defRPr/>
            </a:lvl1pPr>
          </a:lstStyle>
          <a:p>
            <a:endParaRPr lang="en-US" altLang="zh-CN"/>
          </a:p>
        </p:txBody>
      </p:sp>
      <p:sp>
        <p:nvSpPr>
          <p:cNvPr id="6" name="页脚占位符 5"/>
          <p:cNvSpPr>
            <a:spLocks noGrp="1"/>
          </p:cNvSpPr>
          <p:nvPr>
            <p:ph type="ftr" sz="quarter" idx="11"/>
          </p:nvPr>
        </p:nvSpPr>
        <p:spPr/>
        <p:txBody>
          <a:bodyPr/>
          <a:lstStyle>
            <a:lvl1pPr>
              <a:defRPr/>
            </a:lvl1pPr>
          </a:lstStyle>
          <a:p>
            <a:endParaRPr lang="en-US" altLang="zh-CN"/>
          </a:p>
        </p:txBody>
      </p:sp>
      <p:sp>
        <p:nvSpPr>
          <p:cNvPr id="7" name="灯片编号占位符 6"/>
          <p:cNvSpPr>
            <a:spLocks noGrp="1"/>
          </p:cNvSpPr>
          <p:nvPr>
            <p:ph type="sldNum" sz="quarter" idx="12"/>
          </p:nvPr>
        </p:nvSpPr>
        <p:spPr/>
        <p:txBody>
          <a:bodyPr/>
          <a:lstStyle>
            <a:lvl1pPr>
              <a:defRPr/>
            </a:lvl1pPr>
          </a:lstStyle>
          <a:p>
            <a:fld id="{3E854701-05FA-4B02-81F2-E3C301C00B6D}" type="slidenum">
              <a:rPr lang="en-US" altLang="zh-CN"/>
              <a:pPr/>
              <a:t>‹#›</a:t>
            </a:fld>
            <a:endParaRPr lang="en-US" altLang="zh-C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lvl1pPr>
              <a:defRPr/>
            </a:lvl1pPr>
          </a:lstStyle>
          <a:p>
            <a:endParaRPr lang="en-US" altLang="zh-CN"/>
          </a:p>
        </p:txBody>
      </p:sp>
      <p:sp>
        <p:nvSpPr>
          <p:cNvPr id="6" name="页脚占位符 5"/>
          <p:cNvSpPr>
            <a:spLocks noGrp="1"/>
          </p:cNvSpPr>
          <p:nvPr>
            <p:ph type="ftr" sz="quarter" idx="11"/>
          </p:nvPr>
        </p:nvSpPr>
        <p:spPr/>
        <p:txBody>
          <a:bodyPr/>
          <a:lstStyle>
            <a:lvl1pPr>
              <a:defRPr/>
            </a:lvl1pPr>
          </a:lstStyle>
          <a:p>
            <a:endParaRPr lang="en-US" altLang="zh-CN"/>
          </a:p>
        </p:txBody>
      </p:sp>
      <p:sp>
        <p:nvSpPr>
          <p:cNvPr id="7" name="灯片编号占位符 6"/>
          <p:cNvSpPr>
            <a:spLocks noGrp="1"/>
          </p:cNvSpPr>
          <p:nvPr>
            <p:ph type="sldNum" sz="quarter" idx="12"/>
          </p:nvPr>
        </p:nvSpPr>
        <p:spPr/>
        <p:txBody>
          <a:bodyPr/>
          <a:lstStyle>
            <a:lvl1pPr>
              <a:defRPr/>
            </a:lvl1pPr>
          </a:lstStyle>
          <a:p>
            <a:fld id="{786DF6F4-E1E8-4D9A-926F-47F2083A3DF6}" type="slidenum">
              <a:rPr lang="en-US" altLang="zh-CN"/>
              <a:pPr/>
              <a:t>‹#›</a:t>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6674" name="Rectangle 2"/>
          <p:cNvSpPr>
            <a:spLocks noGrp="1" noChangeArrowheads="1"/>
          </p:cNvSpPr>
          <p:nvPr>
            <p:ph type="title"/>
          </p:nvPr>
        </p:nvSpPr>
        <p:spPr bwMode="auto">
          <a:xfrm>
            <a:off x="179388" y="188913"/>
            <a:ext cx="7488237" cy="1143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56675" name="Rectangle 3"/>
          <p:cNvSpPr>
            <a:spLocks noGrp="1" noChangeArrowheads="1"/>
          </p:cNvSpPr>
          <p:nvPr>
            <p:ph type="body" idx="1"/>
          </p:nvPr>
        </p:nvSpPr>
        <p:spPr bwMode="auto">
          <a:xfrm>
            <a:off x="179388" y="1484313"/>
            <a:ext cx="8713787" cy="482441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56676" name="Rectangle 4"/>
          <p:cNvSpPr>
            <a:spLocks noGrp="1" noChangeArrowheads="1"/>
          </p:cNvSpPr>
          <p:nvPr>
            <p:ph type="dt" sz="half" idx="2"/>
          </p:nvPr>
        </p:nvSpPr>
        <p:spPr bwMode="auto">
          <a:xfrm>
            <a:off x="422275" y="633730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b="1">
                <a:latin typeface="+mn-ea"/>
              </a:defRPr>
            </a:lvl1pPr>
          </a:lstStyle>
          <a:p>
            <a:endParaRPr lang="en-US" altLang="zh-CN"/>
          </a:p>
        </p:txBody>
      </p:sp>
      <p:sp>
        <p:nvSpPr>
          <p:cNvPr id="156677" name="Rectangle 5"/>
          <p:cNvSpPr>
            <a:spLocks noGrp="1" noChangeArrowheads="1"/>
          </p:cNvSpPr>
          <p:nvPr>
            <p:ph type="ftr" sz="quarter" idx="3"/>
          </p:nvPr>
        </p:nvSpPr>
        <p:spPr bwMode="auto">
          <a:xfrm>
            <a:off x="3124200" y="6337300"/>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b="1">
                <a:latin typeface="+mn-ea"/>
              </a:defRPr>
            </a:lvl1pPr>
          </a:lstStyle>
          <a:p>
            <a:endParaRPr lang="en-US" altLang="zh-CN"/>
          </a:p>
        </p:txBody>
      </p:sp>
      <p:sp>
        <p:nvSpPr>
          <p:cNvPr id="156678" name="Rectangle 6"/>
          <p:cNvSpPr>
            <a:spLocks noGrp="1" noChangeArrowheads="1"/>
          </p:cNvSpPr>
          <p:nvPr>
            <p:ph type="sldNum" sz="quarter" idx="4"/>
          </p:nvPr>
        </p:nvSpPr>
        <p:spPr bwMode="auto">
          <a:xfrm>
            <a:off x="6553200" y="633730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b="1">
                <a:latin typeface="+mn-ea"/>
              </a:defRPr>
            </a:lvl1pPr>
          </a:lstStyle>
          <a:p>
            <a:fld id="{CF45FB4A-D28A-4B8D-8228-2D01FE62E0B1}" type="slidenum">
              <a:rPr lang="en-US" altLang="zh-CN"/>
              <a:pPr/>
              <a:t>‹#›</a:t>
            </a:fld>
            <a:endParaRPr lang="en-US" altLang="zh-CN"/>
          </a:p>
        </p:txBody>
      </p:sp>
      <p:pic>
        <p:nvPicPr>
          <p:cNvPr id="156679" name="Picture 7" descr="PPT头(航母2)"/>
          <p:cNvPicPr>
            <a:picLocks noChangeAspect="1" noChangeArrowheads="1"/>
          </p:cNvPicPr>
          <p:nvPr/>
        </p:nvPicPr>
        <p:blipFill>
          <a:blip r:embed="rId16" cstate="print"/>
          <a:srcRect/>
          <a:stretch>
            <a:fillRect/>
          </a:stretch>
        </p:blipFill>
        <p:spPr bwMode="auto">
          <a:xfrm>
            <a:off x="0" y="0"/>
            <a:ext cx="9144000" cy="1374775"/>
          </a:xfrm>
          <a:prstGeom prst="rect">
            <a:avLst/>
          </a:prstGeom>
          <a:noFill/>
        </p:spPr>
      </p:pic>
    </p:spTree>
  </p:cSld>
  <p:clrMap bg1="lt1" tx1="dk1" bg2="lt2" tx2="dk2" accent1="accent1" accent2="accent2" accent3="accent3" accent4="accent4" accent5="accent5" accent6="accent6" hlink="hlink" folHlink="folHlink"/>
  <p:sldLayoutIdLst>
    <p:sldLayoutId id="2147483655" r:id="rId1"/>
    <p:sldLayoutId id="2147483656" r:id="rId2"/>
    <p:sldLayoutId id="2147483657" r:id="rId3"/>
    <p:sldLayoutId id="2147483658" r:id="rId4"/>
    <p:sldLayoutId id="2147483659" r:id="rId5"/>
    <p:sldLayoutId id="2147483660" r:id="rId6"/>
    <p:sldLayoutId id="2147483661" r:id="rId7"/>
    <p:sldLayoutId id="2147483662" r:id="rId8"/>
    <p:sldLayoutId id="2147483663" r:id="rId9"/>
    <p:sldLayoutId id="2147483664" r:id="rId10"/>
    <p:sldLayoutId id="2147483665" r:id="rId11"/>
    <p:sldLayoutId id="2147483666" r:id="rId12"/>
    <p:sldLayoutId id="2147483667" r:id="rId13"/>
    <p:sldLayoutId id="2147483668" r:id="rId14"/>
  </p:sldLayoutIdLst>
  <p:txStyles>
    <p:title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ea typeface="微软雅黑" pitchFamily="34" charset="-122"/>
        </a:defRPr>
      </a:lvl2pPr>
      <a:lvl3pPr algn="ctr" rtl="0" fontAlgn="base">
        <a:spcBef>
          <a:spcPct val="0"/>
        </a:spcBef>
        <a:spcAft>
          <a:spcPct val="0"/>
        </a:spcAft>
        <a:defRPr sz="4400">
          <a:solidFill>
            <a:schemeClr val="tx2"/>
          </a:solidFill>
          <a:latin typeface="Arial" charset="0"/>
          <a:ea typeface="微软雅黑" pitchFamily="34" charset="-122"/>
        </a:defRPr>
      </a:lvl3pPr>
      <a:lvl4pPr algn="ctr" rtl="0" fontAlgn="base">
        <a:spcBef>
          <a:spcPct val="0"/>
        </a:spcBef>
        <a:spcAft>
          <a:spcPct val="0"/>
        </a:spcAft>
        <a:defRPr sz="4400">
          <a:solidFill>
            <a:schemeClr val="tx2"/>
          </a:solidFill>
          <a:latin typeface="Arial" charset="0"/>
          <a:ea typeface="微软雅黑" pitchFamily="34" charset="-122"/>
        </a:defRPr>
      </a:lvl4pPr>
      <a:lvl5pPr algn="ctr" rtl="0" fontAlgn="base">
        <a:spcBef>
          <a:spcPct val="0"/>
        </a:spcBef>
        <a:spcAft>
          <a:spcPct val="0"/>
        </a:spcAft>
        <a:defRPr sz="4400">
          <a:solidFill>
            <a:schemeClr val="tx2"/>
          </a:solidFill>
          <a:latin typeface="Arial" charset="0"/>
          <a:ea typeface="微软雅黑" pitchFamily="34" charset="-122"/>
        </a:defRPr>
      </a:lvl5pPr>
      <a:lvl6pPr marL="457200" algn="ctr" rtl="0" fontAlgn="base">
        <a:spcBef>
          <a:spcPct val="0"/>
        </a:spcBef>
        <a:spcAft>
          <a:spcPct val="0"/>
        </a:spcAft>
        <a:defRPr sz="4400">
          <a:solidFill>
            <a:schemeClr val="tx2"/>
          </a:solidFill>
          <a:latin typeface="Arial" charset="0"/>
          <a:ea typeface="微软雅黑" pitchFamily="34" charset="-122"/>
        </a:defRPr>
      </a:lvl6pPr>
      <a:lvl7pPr marL="914400" algn="ctr" rtl="0" fontAlgn="base">
        <a:spcBef>
          <a:spcPct val="0"/>
        </a:spcBef>
        <a:spcAft>
          <a:spcPct val="0"/>
        </a:spcAft>
        <a:defRPr sz="4400">
          <a:solidFill>
            <a:schemeClr val="tx2"/>
          </a:solidFill>
          <a:latin typeface="Arial" charset="0"/>
          <a:ea typeface="微软雅黑" pitchFamily="34" charset="-122"/>
        </a:defRPr>
      </a:lvl7pPr>
      <a:lvl8pPr marL="1371600" algn="ctr" rtl="0" fontAlgn="base">
        <a:spcBef>
          <a:spcPct val="0"/>
        </a:spcBef>
        <a:spcAft>
          <a:spcPct val="0"/>
        </a:spcAft>
        <a:defRPr sz="4400">
          <a:solidFill>
            <a:schemeClr val="tx2"/>
          </a:solidFill>
          <a:latin typeface="Arial" charset="0"/>
          <a:ea typeface="微软雅黑" pitchFamily="34" charset="-122"/>
        </a:defRPr>
      </a:lvl8pPr>
      <a:lvl9pPr marL="1828800" algn="ctr" rtl="0" fontAlgn="base">
        <a:spcBef>
          <a:spcPct val="0"/>
        </a:spcBef>
        <a:spcAft>
          <a:spcPct val="0"/>
        </a:spcAft>
        <a:defRPr sz="4400">
          <a:solidFill>
            <a:schemeClr val="tx2"/>
          </a:solidFill>
          <a:latin typeface="Arial" charset="0"/>
          <a:ea typeface="微软雅黑" pitchFamily="34" charset="-122"/>
        </a:defRPr>
      </a:lvl9pPr>
    </p:titleStyle>
    <p:bodyStyle>
      <a:lvl1pPr marL="342900" indent="-342900" algn="l" rtl="0" fontAlgn="base">
        <a:spcBef>
          <a:spcPct val="20000"/>
        </a:spcBef>
        <a:spcAft>
          <a:spcPct val="0"/>
        </a:spcAft>
        <a:buFont typeface="Wingdings" pitchFamily="2" charset="2"/>
        <a:buChar char=""/>
        <a:defRPr sz="3200">
          <a:solidFill>
            <a:schemeClr val="tx1"/>
          </a:solidFill>
          <a:latin typeface="+mn-lt"/>
          <a:ea typeface="+mn-ea"/>
          <a:cs typeface="+mn-cs"/>
        </a:defRPr>
      </a:lvl1pPr>
      <a:lvl2pPr marL="742950" indent="-285750" algn="l" rtl="0" fontAlgn="base">
        <a:spcBef>
          <a:spcPct val="20000"/>
        </a:spcBef>
        <a:spcAft>
          <a:spcPct val="0"/>
        </a:spcAft>
        <a:buFont typeface="Wingdings" pitchFamily="2" charset="2"/>
        <a:buChar char="§"/>
        <a:defRPr sz="2800">
          <a:solidFill>
            <a:schemeClr val="tx1"/>
          </a:solidFill>
          <a:latin typeface="+mn-lt"/>
          <a:ea typeface="+mn-ea"/>
        </a:defRPr>
      </a:lvl2pPr>
      <a:lvl3pPr marL="1143000" indent="-228600" algn="l" rtl="0" fontAlgn="base">
        <a:spcBef>
          <a:spcPct val="20000"/>
        </a:spcBef>
        <a:spcAft>
          <a:spcPct val="0"/>
        </a:spcAft>
        <a:buChar char="•"/>
        <a:defRPr sz="2400">
          <a:solidFill>
            <a:schemeClr val="tx1"/>
          </a:solidFill>
          <a:latin typeface="+mn-lt"/>
          <a:ea typeface="+mn-ea"/>
        </a:defRPr>
      </a:lvl3pPr>
      <a:lvl4pPr marL="1600200" indent="-228600" algn="l" rtl="0" fontAlgn="base">
        <a:spcBef>
          <a:spcPct val="20000"/>
        </a:spcBef>
        <a:spcAft>
          <a:spcPct val="0"/>
        </a:spcAft>
        <a:buFont typeface="Wingdings" pitchFamily="2" charset="2"/>
        <a:buChar char="§"/>
        <a:defRPr sz="2000">
          <a:solidFill>
            <a:schemeClr val="tx1"/>
          </a:solidFill>
          <a:latin typeface="+mn-lt"/>
          <a:ea typeface="+mn-ea"/>
        </a:defRPr>
      </a:lvl4pPr>
      <a:lvl5pPr marL="2057400" indent="-228600" algn="l" rtl="0" fontAlgn="base">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0.jpeg"/><Relationship Id="rId4" Type="http://schemas.openxmlformats.org/officeDocument/2006/relationships/image" Target="../media/image9.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4.jpeg"/><Relationship Id="rId4" Type="http://schemas.openxmlformats.org/officeDocument/2006/relationships/image" Target="../media/image13.jpeg"/></Relationships>
</file>

<file path=ppt/slides/_rels/slide13.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3.jpeg"/><Relationship Id="rId7" Type="http://schemas.openxmlformats.org/officeDocument/2006/relationships/image" Target="../media/image37.jpeg"/><Relationship Id="rId2" Type="http://schemas.openxmlformats.org/officeDocument/2006/relationships/image" Target="../media/image32.jpeg"/><Relationship Id="rId1" Type="http://schemas.openxmlformats.org/officeDocument/2006/relationships/slideLayout" Target="../slideLayouts/slideLayout2.xml"/><Relationship Id="rId6" Type="http://schemas.openxmlformats.org/officeDocument/2006/relationships/image" Target="../media/image36.jpeg"/><Relationship Id="rId5" Type="http://schemas.openxmlformats.org/officeDocument/2006/relationships/image" Target="../media/image35.jpeg"/><Relationship Id="rId4" Type="http://schemas.openxmlformats.org/officeDocument/2006/relationships/image" Target="../media/image34.jpe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hyperlink" Target="&#25112;&#30053;&#20915;&#25112;&#30340;&#32988;&#21033;.ppt" TargetMode="External"/><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6.xml"/><Relationship Id="rId1" Type="http://schemas.openxmlformats.org/officeDocument/2006/relationships/vmlDrawing" Target="../drawings/vmlDrawing1.vml"/><Relationship Id="rId4" Type="http://schemas.openxmlformats.org/officeDocument/2006/relationships/image" Target="../media/image42.emf"/></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audio" Target="../media/audio1.wav"/><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7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audio" Target="../media/audio1.wav"/><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43.wmf"/><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3" Type="http://schemas.openxmlformats.org/officeDocument/2006/relationships/audio" Target="../media/audio2.wav"/><Relationship Id="rId2" Type="http://schemas.openxmlformats.org/officeDocument/2006/relationships/slideLayout" Target="../slideLayouts/slideLayout7.xml"/><Relationship Id="rId1" Type="http://schemas.openxmlformats.org/officeDocument/2006/relationships/vmlDrawing" Target="../drawings/vmlDrawing2.vml"/><Relationship Id="rId6" Type="http://schemas.openxmlformats.org/officeDocument/2006/relationships/image" Target="../media/image47.wmf"/><Relationship Id="rId5" Type="http://schemas.openxmlformats.org/officeDocument/2006/relationships/oleObject" Target="../embeddings/oleObject2.bin"/><Relationship Id="rId4" Type="http://schemas.openxmlformats.org/officeDocument/2006/relationships/image" Target="../media/image48.png"/></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audio" Target="../media/audio3.wav"/><Relationship Id="rId2" Type="http://schemas.openxmlformats.org/officeDocument/2006/relationships/slideLayout" Target="../slideLayouts/slideLayout14.xml"/><Relationship Id="rId1" Type="http://schemas.openxmlformats.org/officeDocument/2006/relationships/vmlDrawing" Target="../drawings/vmlDrawing3.vml"/><Relationship Id="rId5" Type="http://schemas.openxmlformats.org/officeDocument/2006/relationships/image" Target="../media/image49.wmf"/><Relationship Id="rId4" Type="http://schemas.openxmlformats.org/officeDocument/2006/relationships/oleObject" Target="../embeddings/oleObject3.bin"/></Relationships>
</file>

<file path=ppt/slides/_rels/slide78.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7.xml"/><Relationship Id="rId1" Type="http://schemas.openxmlformats.org/officeDocument/2006/relationships/vmlDrawing" Target="../drawings/vmlDrawing4.vml"/><Relationship Id="rId4" Type="http://schemas.openxmlformats.org/officeDocument/2006/relationships/image" Target="../media/image50.wmf"/></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1.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53.jpe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a:xfrm>
            <a:off x="5508625" y="1773238"/>
            <a:ext cx="3363913" cy="3527425"/>
          </a:xfrm>
        </p:spPr>
        <p:txBody>
          <a:bodyPr/>
          <a:lstStyle/>
          <a:p>
            <a:r>
              <a:rPr lang="zh-CN" altLang="en-US" sz="6000" dirty="0"/>
              <a:t>毛泽东</a:t>
            </a:r>
            <a:br>
              <a:rPr lang="zh-CN" altLang="en-US" sz="6000" dirty="0"/>
            </a:br>
            <a:r>
              <a:rPr lang="zh-CN" altLang="en-US" sz="6000" dirty="0"/>
              <a:t>军事</a:t>
            </a:r>
            <a:br>
              <a:rPr lang="zh-CN" altLang="en-US" sz="6000" dirty="0"/>
            </a:br>
            <a:r>
              <a:rPr lang="zh-CN" altLang="en-US" sz="6000" dirty="0"/>
              <a:t>思想</a:t>
            </a:r>
          </a:p>
        </p:txBody>
      </p:sp>
      <p:sp>
        <p:nvSpPr>
          <p:cNvPr id="2051" name="Rectangle 3"/>
          <p:cNvSpPr>
            <a:spLocks noGrp="1" noChangeArrowheads="1"/>
          </p:cNvSpPr>
          <p:nvPr>
            <p:ph type="subTitle" idx="1"/>
          </p:nvPr>
        </p:nvSpPr>
        <p:spPr/>
        <p:txBody>
          <a:bodyPr/>
          <a:lstStyle/>
          <a:p>
            <a:endParaRPr lang="zh-CN" altLang="zh-CN"/>
          </a:p>
        </p:txBody>
      </p:sp>
      <p:pic>
        <p:nvPicPr>
          <p:cNvPr id="2052" name="Picture 4" descr="m5221mzdtx"/>
          <p:cNvPicPr>
            <a:picLocks noChangeAspect="1" noChangeArrowheads="1"/>
          </p:cNvPicPr>
          <p:nvPr/>
        </p:nvPicPr>
        <p:blipFill>
          <a:blip r:embed="rId2" cstate="print"/>
          <a:srcRect/>
          <a:stretch>
            <a:fillRect/>
          </a:stretch>
        </p:blipFill>
        <p:spPr bwMode="auto">
          <a:xfrm>
            <a:off x="468313" y="0"/>
            <a:ext cx="5003800" cy="6858000"/>
          </a:xfrm>
          <a:prstGeom prst="rect">
            <a:avLst/>
          </a:prstGeom>
          <a:noFill/>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p:cNvSpPr>
            <a:spLocks noGrp="1" noChangeArrowheads="1"/>
          </p:cNvSpPr>
          <p:nvPr>
            <p:ph type="title"/>
          </p:nvPr>
        </p:nvSpPr>
        <p:spPr/>
        <p:txBody>
          <a:bodyPr/>
          <a:lstStyle/>
          <a:p>
            <a:r>
              <a:rPr lang="en-US" altLang="zh-CN" dirty="0"/>
              <a:t>1924</a:t>
            </a:r>
            <a:r>
              <a:rPr lang="zh-CN" altLang="en-US" dirty="0"/>
              <a:t>年</a:t>
            </a:r>
          </a:p>
        </p:txBody>
      </p:sp>
      <p:sp>
        <p:nvSpPr>
          <p:cNvPr id="93187" name="Rectangle 3"/>
          <p:cNvSpPr>
            <a:spLocks noGrp="1" noChangeArrowheads="1"/>
          </p:cNvSpPr>
          <p:nvPr>
            <p:ph type="body" idx="1"/>
          </p:nvPr>
        </p:nvSpPr>
        <p:spPr/>
        <p:txBody>
          <a:bodyPr/>
          <a:lstStyle/>
          <a:p>
            <a:r>
              <a:rPr lang="en-US" altLang="zh-CN" dirty="0"/>
              <a:t>1</a:t>
            </a:r>
            <a:r>
              <a:rPr lang="zh-CN" altLang="en-US" dirty="0"/>
              <a:t>月，在广州中国国民党第一次全国代表大会上被选为中央候补执行委员。</a:t>
            </a:r>
            <a:r>
              <a:rPr lang="en-US" altLang="zh-CN" dirty="0"/>
              <a:t>2</a:t>
            </a:r>
            <a:r>
              <a:rPr lang="zh-CN" altLang="en-US" dirty="0"/>
              <a:t>月，到上海，任国民党上海执行部委员、组织部部长胡汉民秘书等职</a:t>
            </a:r>
          </a:p>
          <a:p>
            <a:r>
              <a:rPr lang="en-US" altLang="zh-CN" dirty="0"/>
              <a:t>5</a:t>
            </a:r>
            <a:r>
              <a:rPr lang="zh-CN" altLang="en-US" dirty="0"/>
              <a:t>月，黄埔陆军军官学校成立，蒋介石任校长。</a:t>
            </a:r>
          </a:p>
        </p:txBody>
      </p:sp>
      <p:pic>
        <p:nvPicPr>
          <p:cNvPr id="93188" name="Picture 4" descr="孙中山在黄埔军校开学典礼演讲"/>
          <p:cNvPicPr>
            <a:picLocks noChangeAspect="1" noChangeArrowheads="1"/>
          </p:cNvPicPr>
          <p:nvPr/>
        </p:nvPicPr>
        <p:blipFill>
          <a:blip r:embed="rId3" cstate="print"/>
          <a:srcRect/>
          <a:stretch>
            <a:fillRect/>
          </a:stretch>
        </p:blipFill>
        <p:spPr bwMode="auto">
          <a:xfrm>
            <a:off x="152400" y="4763"/>
            <a:ext cx="8686800" cy="6853237"/>
          </a:xfrm>
          <a:prstGeom prst="rect">
            <a:avLst/>
          </a:prstGeom>
          <a:noFill/>
        </p:spPr>
      </p:pic>
      <p:pic>
        <p:nvPicPr>
          <p:cNvPr id="2" name="图片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69174"/>
            <a:ext cx="9144000" cy="6519651"/>
          </a:xfrm>
          <a:prstGeom prst="rect">
            <a:avLst/>
          </a:prstGeom>
        </p:spPr>
      </p:pic>
      <p:pic>
        <p:nvPicPr>
          <p:cNvPr id="93189" name="Picture 5" descr="孫中山在黃埔軍校開學典禮結束後，同蔣中正(中)、何應欽(左)、王柏齡(右)"/>
          <p:cNvPicPr>
            <a:picLocks noChangeAspect="1" noChangeArrowheads="1"/>
          </p:cNvPicPr>
          <p:nvPr/>
        </p:nvPicPr>
        <p:blipFill>
          <a:blip r:embed="rId5" cstate="print"/>
          <a:srcRect/>
          <a:stretch>
            <a:fillRect/>
          </a:stretch>
        </p:blipFill>
        <p:spPr bwMode="auto">
          <a:xfrm>
            <a:off x="2051050" y="0"/>
            <a:ext cx="5502275" cy="6858000"/>
          </a:xfrm>
          <a:prstGeom prst="rect">
            <a:avLst/>
          </a:prstGeom>
          <a:noFill/>
        </p:spPr>
      </p:pic>
    </p:spTree>
    <p:extLst>
      <p:ext uri="{BB962C8B-B14F-4D97-AF65-F5344CB8AC3E}">
        <p14:creationId xmlns:p14="http://schemas.microsoft.com/office/powerpoint/2010/main" val="4201284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93187">
                                            <p:txEl>
                                              <p:pRg st="0" end="0"/>
                                            </p:txEl>
                                          </p:spTgt>
                                        </p:tgtEl>
                                        <p:attrNameLst>
                                          <p:attrName>style.visibility</p:attrName>
                                        </p:attrNameLst>
                                      </p:cBhvr>
                                      <p:to>
                                        <p:strVal val="visible"/>
                                      </p:to>
                                    </p:set>
                                    <p:animEffect transition="in" filter="dissolve">
                                      <p:cBhvr>
                                        <p:cTn id="7" dur="500"/>
                                        <p:tgtEl>
                                          <p:spTgt spid="93187">
                                            <p:txEl>
                                              <p:pRg st="0" end="0"/>
                                            </p:txEl>
                                          </p:spTgt>
                                        </p:tgtEl>
                                      </p:cBhvr>
                                    </p:animEffect>
                                  </p:childTnLst>
                                  <p:subTnLst>
                                    <p:animClr clrSpc="rgb" dir="cw">
                                      <p:cBhvr override="childStyle">
                                        <p:cTn dur="1" fill="hold" display="0" masterRel="nextClick" afterEffect="1"/>
                                        <p:tgtEl>
                                          <p:spTgt spid="93187">
                                            <p:txEl>
                                              <p:pRg st="0" end="0"/>
                                            </p:txEl>
                                          </p:spTgt>
                                        </p:tgtEl>
                                        <p:attrNameLst>
                                          <p:attrName>ppt_c</p:attrName>
                                        </p:attrNameLst>
                                      </p:cBhvr>
                                      <p:to>
                                        <a:srgbClr val="969696"/>
                                      </p:to>
                                    </p:animClr>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subTnLst>
                                    <p:set>
                                      <p:cBhvr override="childStyle">
                                        <p:cTn dur="1" fill="hold" display="0" masterRel="nextClick" afterEffect="1"/>
                                        <p:tgtEl>
                                          <p:spTgt spid="2"/>
                                        </p:tgtEl>
                                        <p:attrNameLst>
                                          <p:attrName>style.visibility</p:attrName>
                                        </p:attrNameLst>
                                      </p:cBhvr>
                                      <p:to>
                                        <p:strVal val="hidden"/>
                                      </p:to>
                                    </p:set>
                                  </p:sub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93187">
                                            <p:txEl>
                                              <p:pRg st="1" end="1"/>
                                            </p:txEl>
                                          </p:spTgt>
                                        </p:tgtEl>
                                        <p:attrNameLst>
                                          <p:attrName>style.visibility</p:attrName>
                                        </p:attrNameLst>
                                      </p:cBhvr>
                                      <p:to>
                                        <p:strVal val="visible"/>
                                      </p:to>
                                    </p:set>
                                    <p:animEffect transition="in" filter="dissolve">
                                      <p:cBhvr>
                                        <p:cTn id="17" dur="500"/>
                                        <p:tgtEl>
                                          <p:spTgt spid="93187">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93188"/>
                                        </p:tgtEl>
                                        <p:attrNameLst>
                                          <p:attrName>style.visibility</p:attrName>
                                        </p:attrNameLst>
                                      </p:cBhvr>
                                      <p:to>
                                        <p:strVal val="visible"/>
                                      </p:to>
                                    </p:set>
                                    <p:animEffect transition="in" filter="dissolve">
                                      <p:cBhvr>
                                        <p:cTn id="22" dur="500"/>
                                        <p:tgtEl>
                                          <p:spTgt spid="93188"/>
                                        </p:tgtEl>
                                      </p:cBhvr>
                                    </p:animEffect>
                                  </p:childTnLst>
                                  <p:subTnLst>
                                    <p:set>
                                      <p:cBhvr override="childStyle">
                                        <p:cTn dur="1" fill="hold" display="0" masterRel="nextClick" afterEffect="1"/>
                                        <p:tgtEl>
                                          <p:spTgt spid="93188"/>
                                        </p:tgtEl>
                                        <p:attrNameLst>
                                          <p:attrName>style.visibility</p:attrName>
                                        </p:attrNameLst>
                                      </p:cBhvr>
                                      <p:to>
                                        <p:strVal val="hidden"/>
                                      </p:to>
                                    </p:set>
                                  </p:sub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93189"/>
                                        </p:tgtEl>
                                        <p:attrNameLst>
                                          <p:attrName>style.visibility</p:attrName>
                                        </p:attrNameLst>
                                      </p:cBhvr>
                                      <p:to>
                                        <p:strVal val="visible"/>
                                      </p:to>
                                    </p:set>
                                    <p:animEffect transition="in" filter="dissolve">
                                      <p:cBhvr>
                                        <p:cTn id="27" dur="500"/>
                                        <p:tgtEl>
                                          <p:spTgt spid="93189"/>
                                        </p:tgtEl>
                                      </p:cBhvr>
                                    </p:animEffect>
                                  </p:childTnLst>
                                  <p:subTnLst>
                                    <p:set>
                                      <p:cBhvr override="childStyle">
                                        <p:cTn dur="1" fill="hold" display="0" masterRel="nextClick" afterEffect="1"/>
                                        <p:tgtEl>
                                          <p:spTgt spid="93189"/>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187" grpId="0" build="p"/>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2"/>
          <p:cNvSpPr>
            <a:spLocks noGrp="1" noChangeArrowheads="1"/>
          </p:cNvSpPr>
          <p:nvPr>
            <p:ph type="title"/>
          </p:nvPr>
        </p:nvSpPr>
        <p:spPr/>
        <p:txBody>
          <a:bodyPr/>
          <a:lstStyle/>
          <a:p>
            <a:r>
              <a:rPr lang="zh-CN" altLang="en-US">
                <a:solidFill>
                  <a:schemeClr val="tx1"/>
                </a:solidFill>
              </a:rPr>
              <a:t>正义战争与人民战争</a:t>
            </a:r>
          </a:p>
        </p:txBody>
      </p:sp>
      <p:sp>
        <p:nvSpPr>
          <p:cNvPr id="144387" name="Rectangle 3"/>
          <p:cNvSpPr>
            <a:spLocks noGrp="1" noChangeArrowheads="1"/>
          </p:cNvSpPr>
          <p:nvPr>
            <p:ph type="body" idx="1"/>
          </p:nvPr>
        </p:nvSpPr>
        <p:spPr/>
        <p:txBody>
          <a:bodyPr/>
          <a:lstStyle/>
          <a:p>
            <a:r>
              <a:rPr lang="zh-CN" altLang="en-US" sz="2800"/>
              <a:t>正义战争是一切符合人民群众和民族根本利益的战争，如解放战争、反侵略战争。</a:t>
            </a:r>
            <a:br>
              <a:rPr lang="zh-CN" altLang="en-US" sz="2800"/>
            </a:br>
            <a:r>
              <a:rPr lang="zh-CN" altLang="en-US" sz="2800"/>
              <a:t>人民战争是人民群众为反抗阶级压迫或民族压迫而组织和武装起来进行的战争。</a:t>
            </a:r>
          </a:p>
          <a:p>
            <a:pPr lvl="1"/>
            <a:r>
              <a:rPr lang="zh-CN" altLang="en-US" sz="2400">
                <a:solidFill>
                  <a:schemeClr val="accent2"/>
                </a:solidFill>
              </a:rPr>
              <a:t>从政治属性来看，两者有一致性，是符合人民群众和民族根本利益的战争。</a:t>
            </a:r>
          </a:p>
          <a:p>
            <a:pPr lvl="1"/>
            <a:r>
              <a:rPr lang="zh-CN" altLang="en-US" sz="2400">
                <a:solidFill>
                  <a:schemeClr val="accent2"/>
                </a:solidFill>
              </a:rPr>
              <a:t>但正义战争是从战争的正义性质上讲的，而人民战争则不仅具有战争正义性，而且还具有广泛的群众性。</a:t>
            </a:r>
          </a:p>
          <a:p>
            <a:pPr lvl="1"/>
            <a:r>
              <a:rPr lang="zh-CN" altLang="en-US" sz="2400">
                <a:solidFill>
                  <a:schemeClr val="accent2"/>
                </a:solidFill>
              </a:rPr>
              <a:t>人民战争必定是正义战争，正义战争则不一定都是人民战争。正义战争只是具备了进行人民战争的政治基础，而能否真正成为人民战争，还要看其领导和路线是否正确。</a:t>
            </a: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2"/>
          <p:cNvSpPr>
            <a:spLocks noGrp="1" noChangeArrowheads="1"/>
          </p:cNvSpPr>
          <p:nvPr>
            <p:ph type="title"/>
          </p:nvPr>
        </p:nvSpPr>
        <p:spPr/>
        <p:txBody>
          <a:bodyPr/>
          <a:lstStyle/>
          <a:p>
            <a:r>
              <a:rPr lang="zh-CN" altLang="en-US" sz="4000">
                <a:latin typeface="Times New Roman" pitchFamily="18" charset="0"/>
              </a:rPr>
              <a:t>以武装斗争为主</a:t>
            </a:r>
            <a:br>
              <a:rPr lang="zh-CN" altLang="en-US" sz="4000">
                <a:latin typeface="Times New Roman" pitchFamily="18" charset="0"/>
              </a:rPr>
            </a:br>
            <a:r>
              <a:rPr lang="zh-CN" altLang="en-US" sz="4000">
                <a:latin typeface="Times New Roman" pitchFamily="18" charset="0"/>
              </a:rPr>
              <a:t>与其它斗争形式密切配合</a:t>
            </a:r>
          </a:p>
        </p:txBody>
      </p:sp>
      <p:sp>
        <p:nvSpPr>
          <p:cNvPr id="145411" name="Rectangle 3"/>
          <p:cNvSpPr>
            <a:spLocks noGrp="1" noChangeArrowheads="1"/>
          </p:cNvSpPr>
          <p:nvPr>
            <p:ph type="body" idx="1"/>
          </p:nvPr>
        </p:nvSpPr>
        <p:spPr>
          <a:xfrm>
            <a:off x="179388" y="1484313"/>
            <a:ext cx="8713787" cy="5040312"/>
          </a:xfrm>
        </p:spPr>
        <p:txBody>
          <a:bodyPr/>
          <a:lstStyle/>
          <a:p>
            <a:pPr>
              <a:lnSpc>
                <a:spcPct val="90000"/>
              </a:lnSpc>
            </a:pPr>
            <a:r>
              <a:rPr lang="zh-CN" altLang="en-US" sz="2800"/>
              <a:t>各种斗争形式相配合，是由人民战争的特点和规律所决定的。战争不仅是敌我双方军事力量的较量，而且是政治、经济、科技、文化和外交等各种因素的总较量。</a:t>
            </a:r>
          </a:p>
          <a:p>
            <a:pPr>
              <a:lnSpc>
                <a:spcPct val="90000"/>
              </a:lnSpc>
            </a:pPr>
            <a:r>
              <a:rPr lang="zh-CN" altLang="en-US" sz="2800"/>
              <a:t>战争组织者都力求把各种可能利用的斗争形式和手段直接或间接地用于战争，以实现战争的目的。</a:t>
            </a:r>
          </a:p>
          <a:p>
            <a:pPr>
              <a:lnSpc>
                <a:spcPct val="90000"/>
              </a:lnSpc>
            </a:pPr>
            <a:r>
              <a:rPr lang="zh-CN" altLang="en-US" sz="2800"/>
              <a:t>如果仅仅依赖于军事斗争，不懂得调动和运用其他各方面的力量，将一切可以使用的斗争形式相互配合起来，就难以取得战争的胜利。</a:t>
            </a:r>
          </a:p>
          <a:p>
            <a:pPr>
              <a:lnSpc>
                <a:spcPct val="90000"/>
              </a:lnSpc>
            </a:pPr>
            <a:r>
              <a:rPr lang="zh-CN" altLang="en-US" sz="2800"/>
              <a:t>人民战争，是正义的革命战争，在客观上较其他战争更有利于调动各方面的积极因素，发挥各种斗争形式相配合的作用。</a:t>
            </a: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2"/>
          <p:cNvSpPr>
            <a:spLocks noGrp="1" noChangeArrowheads="1"/>
          </p:cNvSpPr>
          <p:nvPr>
            <p:ph type="title"/>
          </p:nvPr>
        </p:nvSpPr>
        <p:spPr/>
        <p:txBody>
          <a:bodyPr/>
          <a:lstStyle/>
          <a:p>
            <a:r>
              <a:rPr lang="zh-CN" altLang="en-US">
                <a:solidFill>
                  <a:schemeClr val="tx1"/>
                </a:solidFill>
              </a:rPr>
              <a:t>武器在战争中的作用</a:t>
            </a:r>
          </a:p>
        </p:txBody>
      </p:sp>
      <p:sp>
        <p:nvSpPr>
          <p:cNvPr id="146435" name="Rectangle 3"/>
          <p:cNvSpPr>
            <a:spLocks noGrp="1" noChangeArrowheads="1"/>
          </p:cNvSpPr>
          <p:nvPr>
            <p:ph type="body" idx="1"/>
          </p:nvPr>
        </p:nvSpPr>
        <p:spPr/>
        <p:txBody>
          <a:bodyPr/>
          <a:lstStyle/>
          <a:p>
            <a:r>
              <a:rPr lang="zh-CN" altLang="en-US" sz="2800"/>
              <a:t>战争是一种暴力行动，武器是进行战争的工具，是必不可少的物质力量。人们只有借助于武器，才能实现自身所不能达到的各种战争目的。</a:t>
            </a:r>
          </a:p>
          <a:p>
            <a:r>
              <a:rPr lang="zh-CN" altLang="en-US" sz="2800"/>
              <a:t>武器的优劣对战争胜负有着重大的影响。</a:t>
            </a:r>
          </a:p>
          <a:p>
            <a:pPr lvl="1"/>
            <a:r>
              <a:rPr lang="zh-CN" altLang="en-US" sz="2400"/>
              <a:t>武器是构成战斗力的一种物质力量。</a:t>
            </a:r>
          </a:p>
          <a:p>
            <a:pPr lvl="1"/>
            <a:r>
              <a:rPr lang="zh-CN" altLang="en-US" sz="2400"/>
              <a:t>武器优劣对战争进程有着重大的影响。</a:t>
            </a:r>
          </a:p>
          <a:p>
            <a:pPr lvl="1"/>
            <a:r>
              <a:rPr lang="zh-CN" altLang="en-US" sz="2400"/>
              <a:t>武器优劣对战役战斗的胜负有着决定性的影响。</a:t>
            </a:r>
          </a:p>
          <a:p>
            <a:pPr lvl="1"/>
            <a:r>
              <a:rPr lang="zh-CN" altLang="en-US" sz="2400"/>
              <a:t>对革命军队来说，不仅要掌握敌人已经或者可能不但要拥有的武器装备，还要力求掌握敌人尚未拥有的更加先进的武器装备。</a:t>
            </a: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2"/>
          <p:cNvSpPr>
            <a:spLocks noGrp="1" noChangeArrowheads="1"/>
          </p:cNvSpPr>
          <p:nvPr>
            <p:ph type="title"/>
          </p:nvPr>
        </p:nvSpPr>
        <p:spPr/>
        <p:txBody>
          <a:bodyPr/>
          <a:lstStyle/>
          <a:p>
            <a:r>
              <a:rPr lang="zh-CN" altLang="en-US"/>
              <a:t>技术决定战术</a:t>
            </a:r>
          </a:p>
        </p:txBody>
      </p:sp>
      <p:sp>
        <p:nvSpPr>
          <p:cNvPr id="147459" name="Rectangle 3"/>
          <p:cNvSpPr>
            <a:spLocks noGrp="1" noChangeArrowheads="1"/>
          </p:cNvSpPr>
          <p:nvPr>
            <p:ph type="body" idx="1"/>
          </p:nvPr>
        </p:nvSpPr>
        <p:spPr>
          <a:xfrm>
            <a:off x="179388" y="1484313"/>
            <a:ext cx="8713787" cy="5040312"/>
          </a:xfrm>
        </p:spPr>
        <p:txBody>
          <a:bodyPr/>
          <a:lstStyle/>
          <a:p>
            <a:pPr>
              <a:lnSpc>
                <a:spcPct val="90000"/>
              </a:lnSpc>
            </a:pPr>
            <a:r>
              <a:rPr lang="zh-CN" altLang="en-US" sz="2800"/>
              <a:t>在技术（包括武器装备的技术性能和人掌握武器装备的技术水平）与战术的联系当中，技术是战术的基础，战术是技术的应用。影响制定和运用战术的因素是多方面的，但技术是基本的因素之一。</a:t>
            </a:r>
          </a:p>
          <a:p>
            <a:pPr>
              <a:lnSpc>
                <a:spcPct val="90000"/>
              </a:lnSpc>
            </a:pPr>
            <a:r>
              <a:rPr lang="zh-CN" altLang="en-US" sz="2800"/>
              <a:t>在作战中，战术的运用必须从技术水平出发，并始终保持与其相适应，才能达成运用战术的目的。如果战术落后或超越了技术的水平，都将影响作战能力的发挥。从这个意义说，战术是军事技术水平所决定的。</a:t>
            </a:r>
          </a:p>
          <a:p>
            <a:pPr>
              <a:lnSpc>
                <a:spcPct val="90000"/>
              </a:lnSpc>
            </a:pPr>
            <a:r>
              <a:rPr lang="zh-CN" altLang="en-US" sz="2800"/>
              <a:t>恩格斯指出：</a:t>
            </a:r>
            <a:r>
              <a:rPr lang="zh-CN" altLang="en-US" sz="2800">
                <a:latin typeface="微软雅黑"/>
              </a:rPr>
              <a:t>“</a:t>
            </a:r>
            <a:r>
              <a:rPr lang="zh-CN" altLang="en-US" sz="2800"/>
              <a:t>一旦技术上的进步可以用于军事目的并且已经用于军事目的，它们便立刻几乎强制地，而且往往是违反指挥官的意志而引起作战方式上的改变甚至变革。</a:t>
            </a:r>
            <a:r>
              <a:rPr lang="zh-CN" altLang="en-US" sz="2800">
                <a:latin typeface="微软雅黑"/>
              </a:rPr>
              <a:t>”</a:t>
            </a:r>
            <a:endParaRPr lang="zh-CN" altLang="en-US" sz="2800"/>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2"/>
          <p:cNvSpPr>
            <a:spLocks noGrp="1" noChangeArrowheads="1"/>
          </p:cNvSpPr>
          <p:nvPr>
            <p:ph type="title"/>
          </p:nvPr>
        </p:nvSpPr>
        <p:spPr/>
        <p:txBody>
          <a:bodyPr/>
          <a:lstStyle/>
          <a:p>
            <a:r>
              <a:rPr lang="zh-CN" altLang="en-US" sz="4000">
                <a:solidFill>
                  <a:schemeClr val="tx1"/>
                </a:solidFill>
              </a:rPr>
              <a:t>科学技术和武器装备的发展，</a:t>
            </a:r>
            <a:br>
              <a:rPr lang="zh-CN" altLang="en-US" sz="4000">
                <a:solidFill>
                  <a:schemeClr val="tx1"/>
                </a:solidFill>
              </a:rPr>
            </a:br>
            <a:r>
              <a:rPr lang="zh-CN" altLang="en-US" sz="4000">
                <a:solidFill>
                  <a:schemeClr val="tx1"/>
                </a:solidFill>
              </a:rPr>
              <a:t>人在战争中的作用是否相对缩小</a:t>
            </a:r>
          </a:p>
        </p:txBody>
      </p:sp>
      <p:sp>
        <p:nvSpPr>
          <p:cNvPr id="148483" name="Rectangle 3"/>
          <p:cNvSpPr>
            <a:spLocks noGrp="1" noChangeArrowheads="1"/>
          </p:cNvSpPr>
          <p:nvPr>
            <p:ph type="body" idx="1"/>
          </p:nvPr>
        </p:nvSpPr>
        <p:spPr/>
        <p:txBody>
          <a:bodyPr/>
          <a:lstStyle/>
          <a:p>
            <a:r>
              <a:rPr lang="zh-CN" altLang="en-US" sz="2800"/>
              <a:t>任何武器装备都是由人研究制造和掌握使用的。再好的武器装备，也不过是一种可能的战斗力，必须通过人的活动，才能转化为现实的战斗力。而且，任何先进的武器装备，都只能在一定的作战对象、目标性质、时间、空间和天候等条件下发挥作用，而对这些条件的认识和利用，则主要依靠人的活动。</a:t>
            </a:r>
          </a:p>
          <a:p>
            <a:r>
              <a:rPr lang="zh-CN" altLang="en-US" sz="2800"/>
              <a:t>人的自觉能动性在战争中表现得特别强烈。战争，是人类以暴力形式进行政治斗争的一种特殊的社会活动，在战争诸因素中，具有自觉能动作用的人，是最为活跃、最为生动的因素。</a:t>
            </a: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2"/>
          <p:cNvSpPr>
            <a:spLocks noGrp="1" noChangeArrowheads="1"/>
          </p:cNvSpPr>
          <p:nvPr>
            <p:ph type="title"/>
          </p:nvPr>
        </p:nvSpPr>
        <p:spPr/>
        <p:txBody>
          <a:bodyPr/>
          <a:lstStyle/>
          <a:p>
            <a:r>
              <a:rPr lang="zh-CN" altLang="en-US" sz="4000">
                <a:solidFill>
                  <a:schemeClr val="tx1"/>
                </a:solidFill>
              </a:rPr>
              <a:t>科学技术和武器装备的发展，</a:t>
            </a:r>
            <a:br>
              <a:rPr lang="zh-CN" altLang="en-US" sz="4000">
                <a:solidFill>
                  <a:schemeClr val="tx1"/>
                </a:solidFill>
              </a:rPr>
            </a:br>
            <a:r>
              <a:rPr lang="zh-CN" altLang="en-US" sz="4000">
                <a:solidFill>
                  <a:schemeClr val="tx1"/>
                </a:solidFill>
              </a:rPr>
              <a:t>人在战争中的作用是否相对缩小</a:t>
            </a:r>
          </a:p>
        </p:txBody>
      </p:sp>
      <p:sp>
        <p:nvSpPr>
          <p:cNvPr id="149507" name="Rectangle 3"/>
          <p:cNvSpPr>
            <a:spLocks noGrp="1" noChangeArrowheads="1"/>
          </p:cNvSpPr>
          <p:nvPr>
            <p:ph type="body" idx="1"/>
          </p:nvPr>
        </p:nvSpPr>
        <p:spPr/>
        <p:txBody>
          <a:bodyPr/>
          <a:lstStyle/>
          <a:p>
            <a:r>
              <a:rPr lang="zh-CN" altLang="en-US" sz="2800"/>
              <a:t>战争的胜负，是双方军事、政治、经济、地理诸因素互相作用的结果。其中，战争的性质是否正义，能否得到人民群众真心实意的拥护和积极参加，即人心的向背，是战争中经常起作用的因素。</a:t>
            </a:r>
          </a:p>
          <a:p>
            <a:r>
              <a:rPr lang="zh-CN" altLang="en-US" sz="2800"/>
              <a:t>随着科学技术和武器装备的发展，战争对人的军政素质和文化素养的要求也不断提高了。诸如：先进武器装备的研制、生产和使用，要求人们具有更高的科学技术水平；现代战争对所有参战人员，尤其是各级指挥员的军事政治素质、身体素质、决策能力和快速反应能力等要求越来越高等等。</a:t>
            </a: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2"/>
          <p:cNvSpPr>
            <a:spLocks noGrp="1" noChangeArrowheads="1"/>
          </p:cNvSpPr>
          <p:nvPr>
            <p:ph type="title"/>
          </p:nvPr>
        </p:nvSpPr>
        <p:spPr/>
        <p:txBody>
          <a:bodyPr/>
          <a:lstStyle/>
          <a:p>
            <a:r>
              <a:rPr lang="zh-CN" altLang="en-GB" sz="3600">
                <a:solidFill>
                  <a:schemeClr val="tx1"/>
                </a:solidFill>
              </a:rPr>
              <a:t>武器装备的优势与劣势是相对的，在一定条件下是可以互相转化的</a:t>
            </a:r>
            <a:endParaRPr lang="zh-CN" altLang="en-US" sz="3600">
              <a:solidFill>
                <a:schemeClr val="tx1"/>
              </a:solidFill>
            </a:endParaRPr>
          </a:p>
        </p:txBody>
      </p:sp>
      <p:sp>
        <p:nvSpPr>
          <p:cNvPr id="150531" name="Rectangle 3"/>
          <p:cNvSpPr>
            <a:spLocks noGrp="1" noChangeArrowheads="1"/>
          </p:cNvSpPr>
          <p:nvPr>
            <p:ph type="body" idx="1"/>
          </p:nvPr>
        </p:nvSpPr>
        <p:spPr>
          <a:xfrm>
            <a:off x="179388" y="1484313"/>
            <a:ext cx="8713787" cy="5040312"/>
          </a:xfrm>
        </p:spPr>
        <p:txBody>
          <a:bodyPr/>
          <a:lstStyle/>
          <a:p>
            <a:r>
              <a:rPr lang="zh-CN" altLang="en-GB" sz="2800"/>
              <a:t>任何武器装备都有强点和弱点，都只能在一定的条件下发挥其效能。比如优势的机械化装备，具有火力和机动能力强的优点；但油料、弹药消耗大，保障工作复杂，受天候地形限制，又是其弱点。</a:t>
            </a:r>
          </a:p>
          <a:p>
            <a:r>
              <a:rPr lang="zh-CN" altLang="en-GB" sz="2800"/>
              <a:t>相反，落后武器装备并不是一切都弱，也有长处，在不同条件下其作用是不同的。有时能起到先进武器装备所起不到的作用。</a:t>
            </a:r>
          </a:p>
          <a:p>
            <a:r>
              <a:rPr lang="zh-CN" altLang="en-GB" sz="2800"/>
              <a:t>我志愿军在上甘岭战役中，虽然用的武器装备落后于美军，但是，凭借坑道的掩护，发挥英勇顽强的战斗精神，打了一场举世闻名的防御战，令现代化的美军也无可奈何，哀叹上甘岭是</a:t>
            </a:r>
            <a:r>
              <a:rPr lang="zh-CN" altLang="en-GB" sz="2800">
                <a:latin typeface="微软雅黑"/>
              </a:rPr>
              <a:t>“</a:t>
            </a:r>
            <a:r>
              <a:rPr lang="zh-CN" altLang="en-GB" sz="2800"/>
              <a:t>伤心岭</a:t>
            </a:r>
            <a:r>
              <a:rPr lang="zh-CN" altLang="en-GB" sz="2800">
                <a:latin typeface="微软雅黑"/>
              </a:rPr>
              <a:t>”</a:t>
            </a:r>
            <a:r>
              <a:rPr lang="zh-CN" altLang="en-GB" sz="2800"/>
              <a:t>。</a:t>
            </a:r>
            <a:endParaRPr lang="zh-CN" altLang="en-US" sz="2800"/>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r>
              <a:rPr lang="zh-CN" altLang="en-US"/>
              <a:t>人民军队思想</a:t>
            </a:r>
          </a:p>
        </p:txBody>
      </p:sp>
      <p:sp>
        <p:nvSpPr>
          <p:cNvPr id="18435" name="Rectangle 3"/>
          <p:cNvSpPr>
            <a:spLocks noGrp="1" noChangeArrowheads="1"/>
          </p:cNvSpPr>
          <p:nvPr>
            <p:ph type="body" idx="1"/>
          </p:nvPr>
        </p:nvSpPr>
        <p:spPr>
          <a:xfrm>
            <a:off x="250825" y="1484313"/>
            <a:ext cx="8631238" cy="4968875"/>
          </a:xfrm>
        </p:spPr>
        <p:txBody>
          <a:bodyPr/>
          <a:lstStyle/>
          <a:p>
            <a:pPr>
              <a:lnSpc>
                <a:spcPct val="90000"/>
              </a:lnSpc>
            </a:pPr>
            <a:r>
              <a:rPr lang="zh-CN" altLang="en-US" sz="2800" noProof="1">
                <a:latin typeface="Times New Roman" pitchFamily="18" charset="0"/>
              </a:rPr>
              <a:t>坚持共产党对军队的绝对领导；坚持全心全意为人民服务的唯一宗旨；</a:t>
            </a:r>
            <a:endParaRPr lang="zh-CN" altLang="en-US" sz="2800">
              <a:latin typeface="Times New Roman" pitchFamily="18" charset="0"/>
            </a:endParaRPr>
          </a:p>
          <a:p>
            <a:pPr>
              <a:lnSpc>
                <a:spcPct val="90000"/>
              </a:lnSpc>
            </a:pPr>
            <a:r>
              <a:rPr lang="zh-CN" altLang="en-US" sz="2800" noProof="1">
                <a:latin typeface="Times New Roman" pitchFamily="18" charset="0"/>
              </a:rPr>
              <a:t>建立革命的政治工作；</a:t>
            </a:r>
            <a:endParaRPr lang="zh-CN" altLang="en-US" sz="2800">
              <a:latin typeface="Times New Roman" pitchFamily="18" charset="0"/>
            </a:endParaRPr>
          </a:p>
          <a:p>
            <a:pPr>
              <a:lnSpc>
                <a:spcPct val="90000"/>
              </a:lnSpc>
            </a:pPr>
            <a:r>
              <a:rPr lang="zh-CN" altLang="en-US" sz="2800" noProof="1">
                <a:latin typeface="Times New Roman" pitchFamily="18" charset="0"/>
              </a:rPr>
              <a:t>执行战斗队、工作队、生产队三大任务；</a:t>
            </a:r>
            <a:endParaRPr lang="zh-CN" altLang="en-US" sz="2800">
              <a:latin typeface="Times New Roman" pitchFamily="18" charset="0"/>
            </a:endParaRPr>
          </a:p>
          <a:p>
            <a:pPr lvl="1">
              <a:lnSpc>
                <a:spcPct val="90000"/>
              </a:lnSpc>
            </a:pPr>
            <a:r>
              <a:rPr lang="en-US" altLang="zh-CN" sz="2400">
                <a:solidFill>
                  <a:srgbClr val="4D4D4D"/>
                </a:solidFill>
                <a:latin typeface="Times New Roman" pitchFamily="18" charset="0"/>
              </a:rPr>
              <a:t>1949</a:t>
            </a:r>
            <a:r>
              <a:rPr lang="zh-CN" altLang="en-US" sz="2400">
                <a:solidFill>
                  <a:srgbClr val="4D4D4D"/>
                </a:solidFill>
                <a:latin typeface="Times New Roman" pitchFamily="18" charset="0"/>
              </a:rPr>
              <a:t>年举行渡江战役时，我随军南下干部只有</a:t>
            </a:r>
            <a:r>
              <a:rPr lang="en-US" altLang="zh-CN" sz="2400">
                <a:solidFill>
                  <a:srgbClr val="4D4D4D"/>
                </a:solidFill>
                <a:latin typeface="Times New Roman" pitchFamily="18" charset="0"/>
              </a:rPr>
              <a:t>5.3</a:t>
            </a:r>
            <a:r>
              <a:rPr lang="zh-CN" altLang="en-US" sz="2400">
                <a:solidFill>
                  <a:srgbClr val="4D4D4D"/>
                </a:solidFill>
                <a:latin typeface="Times New Roman" pitchFamily="18" charset="0"/>
              </a:rPr>
              <a:t>万人，由于</a:t>
            </a:r>
            <a:r>
              <a:rPr lang="en-US" altLang="zh-CN" sz="2400">
                <a:solidFill>
                  <a:srgbClr val="4D4D4D"/>
                </a:solidFill>
                <a:latin typeface="Times New Roman" pitchFamily="18" charset="0"/>
              </a:rPr>
              <a:t>210</a:t>
            </a:r>
            <a:r>
              <a:rPr lang="zh-CN" altLang="en-US" sz="2400">
                <a:solidFill>
                  <a:srgbClr val="4D4D4D"/>
                </a:solidFill>
                <a:latin typeface="Times New Roman" pitchFamily="18" charset="0"/>
              </a:rPr>
              <a:t>万解放军既是战斗队，又是工作队，解决了形势需要和干部不足的问题</a:t>
            </a:r>
          </a:p>
          <a:p>
            <a:pPr lvl="1">
              <a:lnSpc>
                <a:spcPct val="90000"/>
              </a:lnSpc>
            </a:pPr>
            <a:r>
              <a:rPr lang="en-US" altLang="zh-CN" sz="2400">
                <a:solidFill>
                  <a:srgbClr val="4D4D4D"/>
                </a:solidFill>
                <a:latin typeface="Times New Roman" pitchFamily="18" charset="0"/>
              </a:rPr>
              <a:t>1949-5-27</a:t>
            </a:r>
            <a:r>
              <a:rPr lang="zh-CN" altLang="en-US" sz="2400">
                <a:solidFill>
                  <a:srgbClr val="4D4D4D"/>
                </a:solidFill>
                <a:latin typeface="Times New Roman" pitchFamily="18" charset="0"/>
              </a:rPr>
              <a:t>上海解放，第二天京沪铁路全线通车，第四天港口开放，外轮进港卸货；</a:t>
            </a:r>
            <a:r>
              <a:rPr lang="en-US" altLang="zh-CN" sz="2400">
                <a:solidFill>
                  <a:srgbClr val="4D4D4D"/>
                </a:solidFill>
                <a:latin typeface="Times New Roman" pitchFamily="18" charset="0"/>
              </a:rPr>
              <a:t>6</a:t>
            </a:r>
            <a:r>
              <a:rPr lang="zh-CN" altLang="en-US" sz="2400">
                <a:solidFill>
                  <a:srgbClr val="4D4D4D"/>
                </a:solidFill>
                <a:latin typeface="Times New Roman" pitchFamily="18" charset="0"/>
              </a:rPr>
              <a:t>月</a:t>
            </a:r>
            <a:r>
              <a:rPr lang="en-US" altLang="zh-CN" sz="2400">
                <a:solidFill>
                  <a:srgbClr val="4D4D4D"/>
                </a:solidFill>
                <a:latin typeface="Times New Roman" pitchFamily="18" charset="0"/>
              </a:rPr>
              <a:t>10</a:t>
            </a:r>
            <a:r>
              <a:rPr lang="zh-CN" altLang="en-US" sz="2400">
                <a:solidFill>
                  <a:srgbClr val="4D4D4D"/>
                </a:solidFill>
                <a:latin typeface="Times New Roman" pitchFamily="18" charset="0"/>
              </a:rPr>
              <a:t>日一半工厂开工。在很短时间内保证了市场物价稳定和市民日常生活的正常供应</a:t>
            </a:r>
          </a:p>
          <a:p>
            <a:pPr lvl="1">
              <a:lnSpc>
                <a:spcPct val="90000"/>
              </a:lnSpc>
            </a:pPr>
            <a:r>
              <a:rPr lang="zh-CN" altLang="en-US" sz="2400">
                <a:solidFill>
                  <a:srgbClr val="4D4D4D"/>
                </a:solidFill>
                <a:latin typeface="Times New Roman" pitchFamily="18" charset="0"/>
              </a:rPr>
              <a:t>成立军管会并在其统一领导下，解放军接管了城市，发挥工作队的作用是重要原因</a:t>
            </a: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p:txBody>
          <a:bodyPr/>
          <a:lstStyle/>
          <a:p>
            <a:r>
              <a:rPr lang="zh-CN" altLang="en-US"/>
              <a:t>人民军队思想（续）</a:t>
            </a:r>
          </a:p>
        </p:txBody>
      </p:sp>
      <p:sp>
        <p:nvSpPr>
          <p:cNvPr id="71683" name="Rectangle 3"/>
          <p:cNvSpPr>
            <a:spLocks noGrp="1" noChangeArrowheads="1"/>
          </p:cNvSpPr>
          <p:nvPr>
            <p:ph type="body" idx="1"/>
          </p:nvPr>
        </p:nvSpPr>
        <p:spPr>
          <a:xfrm>
            <a:off x="250825" y="1484313"/>
            <a:ext cx="8559800" cy="4506912"/>
          </a:xfrm>
        </p:spPr>
        <p:txBody>
          <a:bodyPr/>
          <a:lstStyle/>
          <a:p>
            <a:r>
              <a:rPr lang="zh-CN" altLang="en-US" noProof="1">
                <a:latin typeface="Times New Roman" pitchFamily="18" charset="0"/>
              </a:rPr>
              <a:t>实行官兵一致、军民一致、瓦解敌军的政治工作三大原则；</a:t>
            </a:r>
            <a:endParaRPr lang="zh-CN" altLang="en-US">
              <a:latin typeface="Times New Roman" pitchFamily="18" charset="0"/>
            </a:endParaRPr>
          </a:p>
          <a:p>
            <a:r>
              <a:rPr lang="zh-CN" altLang="en-US" noProof="1">
                <a:latin typeface="Times New Roman" pitchFamily="18" charset="0"/>
              </a:rPr>
              <a:t>开展政治、经济、军事三大民主；</a:t>
            </a:r>
            <a:endParaRPr lang="zh-CN" altLang="en-US">
              <a:latin typeface="Times New Roman" pitchFamily="18" charset="0"/>
            </a:endParaRPr>
          </a:p>
          <a:p>
            <a:r>
              <a:rPr lang="zh-CN" altLang="en-US" noProof="1">
                <a:latin typeface="Times New Roman" pitchFamily="18" charset="0"/>
              </a:rPr>
              <a:t>遵守三大纪律八项注意，发扬勇敢战斗、不怕牺牲和艰苦奋斗的优良作风；</a:t>
            </a:r>
            <a:endParaRPr lang="zh-CN" altLang="en-US">
              <a:latin typeface="Times New Roman" pitchFamily="18" charset="0"/>
            </a:endParaRPr>
          </a:p>
          <a:p>
            <a:r>
              <a:rPr lang="zh-CN" altLang="en-US" noProof="1">
                <a:latin typeface="Times New Roman" pitchFamily="18" charset="0"/>
              </a:rPr>
              <a:t>严格训练，严格要求。</a:t>
            </a:r>
            <a:endParaRPr lang="zh-CN" altLang="en-US"/>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r>
              <a:rPr lang="zh-CN" altLang="en-US"/>
              <a:t>人民战争的战略战术</a:t>
            </a:r>
          </a:p>
        </p:txBody>
      </p:sp>
      <p:sp>
        <p:nvSpPr>
          <p:cNvPr id="19459" name="Rectangle 3"/>
          <p:cNvSpPr>
            <a:spLocks noGrp="1" noChangeArrowheads="1"/>
          </p:cNvSpPr>
          <p:nvPr>
            <p:ph type="body" idx="1"/>
          </p:nvPr>
        </p:nvSpPr>
        <p:spPr>
          <a:xfrm>
            <a:off x="250825" y="1484313"/>
            <a:ext cx="8415338" cy="4506912"/>
          </a:xfrm>
        </p:spPr>
        <p:txBody>
          <a:bodyPr/>
          <a:lstStyle/>
          <a:p>
            <a:pPr>
              <a:lnSpc>
                <a:spcPct val="75000"/>
              </a:lnSpc>
            </a:pPr>
            <a:r>
              <a:rPr lang="zh-CN" altLang="en-US" sz="3000">
                <a:latin typeface="Times New Roman" pitchFamily="18" charset="0"/>
              </a:rPr>
              <a:t>战略上藐视敌人，战术上重视敌人</a:t>
            </a:r>
          </a:p>
          <a:p>
            <a:pPr>
              <a:lnSpc>
                <a:spcPct val="75000"/>
              </a:lnSpc>
            </a:pPr>
            <a:r>
              <a:rPr lang="zh-CN" altLang="en-US" sz="3000">
                <a:latin typeface="Times New Roman" pitchFamily="18" charset="0"/>
              </a:rPr>
              <a:t>保存自己，消灭敌人</a:t>
            </a:r>
          </a:p>
          <a:p>
            <a:pPr>
              <a:lnSpc>
                <a:spcPct val="75000"/>
              </a:lnSpc>
            </a:pPr>
            <a:r>
              <a:rPr lang="zh-CN" altLang="en-US" sz="3000">
                <a:latin typeface="Times New Roman" pitchFamily="18" charset="0"/>
              </a:rPr>
              <a:t>实行积极防御，反对消极防御</a:t>
            </a:r>
          </a:p>
          <a:p>
            <a:pPr>
              <a:lnSpc>
                <a:spcPct val="75000"/>
              </a:lnSpc>
            </a:pPr>
            <a:r>
              <a:rPr lang="zh-CN" altLang="en-US" sz="3000">
                <a:latin typeface="Times New Roman" pitchFamily="18" charset="0"/>
              </a:rPr>
              <a:t>歼灭战是基本的作战方针</a:t>
            </a:r>
          </a:p>
          <a:p>
            <a:pPr>
              <a:lnSpc>
                <a:spcPct val="75000"/>
              </a:lnSpc>
            </a:pPr>
            <a:r>
              <a:rPr lang="zh-CN" altLang="en-US" sz="3000">
                <a:latin typeface="Times New Roman" pitchFamily="18" charset="0"/>
              </a:rPr>
              <a:t>集中优势兵力，各个歼灭敌人</a:t>
            </a:r>
          </a:p>
          <a:p>
            <a:pPr>
              <a:lnSpc>
                <a:spcPct val="75000"/>
              </a:lnSpc>
            </a:pPr>
            <a:r>
              <a:rPr lang="zh-CN" altLang="en-US" sz="3000">
                <a:latin typeface="Times New Roman" pitchFamily="18" charset="0"/>
              </a:rPr>
              <a:t>三种作战形式密切配合并适时转换</a:t>
            </a:r>
          </a:p>
          <a:p>
            <a:pPr>
              <a:lnSpc>
                <a:spcPct val="75000"/>
              </a:lnSpc>
            </a:pPr>
            <a:r>
              <a:rPr lang="zh-CN" altLang="en-US" sz="3000">
                <a:latin typeface="Times New Roman" pitchFamily="18" charset="0"/>
              </a:rPr>
              <a:t>不打无准备、无把握之战</a:t>
            </a:r>
          </a:p>
          <a:p>
            <a:pPr>
              <a:lnSpc>
                <a:spcPct val="75000"/>
              </a:lnSpc>
            </a:pPr>
            <a:r>
              <a:rPr lang="zh-CN" altLang="en-US" sz="3000">
                <a:latin typeface="Times New Roman" pitchFamily="18" charset="0"/>
              </a:rPr>
              <a:t>慎重初战，实行有利决战</a:t>
            </a:r>
          </a:p>
          <a:p>
            <a:pPr>
              <a:lnSpc>
                <a:spcPct val="75000"/>
              </a:lnSpc>
            </a:pPr>
            <a:r>
              <a:rPr lang="zh-CN" altLang="en-US" sz="3000">
                <a:latin typeface="Times New Roman" pitchFamily="18" charset="0"/>
              </a:rPr>
              <a:t>战争指导上的主动性、灵活性和计划性</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ChangeArrowheads="1"/>
          </p:cNvSpPr>
          <p:nvPr>
            <p:ph type="title"/>
          </p:nvPr>
        </p:nvSpPr>
        <p:spPr/>
        <p:txBody>
          <a:bodyPr/>
          <a:lstStyle/>
          <a:p>
            <a:r>
              <a:rPr lang="en-US" altLang="zh-CN" dirty="0"/>
              <a:t>1925</a:t>
            </a:r>
            <a:r>
              <a:rPr lang="zh-CN" altLang="en-US" dirty="0"/>
              <a:t>年</a:t>
            </a:r>
          </a:p>
        </p:txBody>
      </p:sp>
      <p:sp>
        <p:nvSpPr>
          <p:cNvPr id="94211" name="Rectangle 3"/>
          <p:cNvSpPr>
            <a:spLocks noGrp="1" noChangeArrowheads="1"/>
          </p:cNvSpPr>
          <p:nvPr>
            <p:ph type="body" idx="1"/>
          </p:nvPr>
        </p:nvSpPr>
        <p:spPr/>
        <p:txBody>
          <a:bodyPr/>
          <a:lstStyle/>
          <a:p>
            <a:pPr>
              <a:lnSpc>
                <a:spcPct val="90000"/>
              </a:lnSpc>
            </a:pPr>
            <a:r>
              <a:rPr lang="en-US" altLang="zh-CN" dirty="0"/>
              <a:t>1</a:t>
            </a:r>
            <a:r>
              <a:rPr lang="zh-CN" altLang="en-US" dirty="0"/>
              <a:t>月，中国共产党在上海举行第四次全国代表大会，落选中央局委员（张国焘再次取得党内第二把手地位）</a:t>
            </a:r>
          </a:p>
          <a:p>
            <a:pPr>
              <a:lnSpc>
                <a:spcPct val="90000"/>
              </a:lnSpc>
            </a:pPr>
            <a:r>
              <a:rPr lang="en-US" altLang="zh-CN" dirty="0"/>
              <a:t>3</a:t>
            </a:r>
            <a:r>
              <a:rPr lang="zh-CN" altLang="en-US" dirty="0"/>
              <a:t>月</a:t>
            </a:r>
            <a:r>
              <a:rPr lang="en-US" altLang="zh-CN" dirty="0"/>
              <a:t>12</a:t>
            </a:r>
            <a:r>
              <a:rPr lang="zh-CN" altLang="en-US" dirty="0"/>
              <a:t>日，孙中山逝世，汪精卫任国民政府委员会及国民政府军事委员会主席</a:t>
            </a:r>
          </a:p>
          <a:p>
            <a:pPr>
              <a:lnSpc>
                <a:spcPct val="90000"/>
              </a:lnSpc>
            </a:pPr>
            <a:r>
              <a:rPr lang="en-US" altLang="zh-CN" dirty="0"/>
              <a:t>9</a:t>
            </a:r>
            <a:r>
              <a:rPr lang="zh-CN" altLang="en-US" dirty="0"/>
              <a:t>月，到广州，参加国民党第二次全国代表大会筹备工作</a:t>
            </a:r>
          </a:p>
          <a:p>
            <a:pPr>
              <a:lnSpc>
                <a:spcPct val="90000"/>
              </a:lnSpc>
            </a:pPr>
            <a:r>
              <a:rPr lang="en-US" altLang="zh-CN" dirty="0"/>
              <a:t>10</a:t>
            </a:r>
            <a:r>
              <a:rPr lang="zh-CN" altLang="en-US" dirty="0"/>
              <a:t>月，毛泽东代理宣传部部长</a:t>
            </a:r>
          </a:p>
          <a:p>
            <a:pPr>
              <a:lnSpc>
                <a:spcPct val="90000"/>
              </a:lnSpc>
            </a:pPr>
            <a:r>
              <a:rPr lang="en-US" altLang="zh-CN" dirty="0"/>
              <a:t>12</a:t>
            </a:r>
            <a:r>
              <a:rPr lang="zh-CN" altLang="en-US" dirty="0"/>
              <a:t>月</a:t>
            </a:r>
            <a:r>
              <a:rPr lang="en-US" altLang="zh-CN" dirty="0"/>
              <a:t>5</a:t>
            </a:r>
            <a:r>
              <a:rPr lang="zh-CN" altLang="en-US" dirty="0"/>
              <a:t>日，主编的国民党中央宣传部刊物</a:t>
            </a:r>
            <a:r>
              <a:rPr lang="en-US" altLang="zh-CN" dirty="0"/>
              <a:t>《</a:t>
            </a:r>
            <a:r>
              <a:rPr lang="zh-CN" altLang="en-US" dirty="0"/>
              <a:t>政治周报</a:t>
            </a:r>
            <a:r>
              <a:rPr lang="en-US" altLang="zh-CN" dirty="0"/>
              <a:t>》</a:t>
            </a:r>
            <a:r>
              <a:rPr lang="zh-CN" altLang="en-US" dirty="0"/>
              <a:t>创刊</a:t>
            </a:r>
          </a:p>
        </p:txBody>
      </p:sp>
      <p:pic>
        <p:nvPicPr>
          <p:cNvPr id="94212" name="Picture 4" descr="sun_fl"/>
          <p:cNvPicPr>
            <a:picLocks noChangeAspect="1" noChangeArrowheads="1"/>
          </p:cNvPicPr>
          <p:nvPr/>
        </p:nvPicPr>
        <p:blipFill>
          <a:blip r:embed="rId3" cstate="print"/>
          <a:srcRect/>
          <a:stretch>
            <a:fillRect/>
          </a:stretch>
        </p:blipFill>
        <p:spPr bwMode="auto">
          <a:xfrm>
            <a:off x="1908175" y="0"/>
            <a:ext cx="4762500" cy="6858000"/>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94211">
                                            <p:txEl>
                                              <p:pRg st="0" end="0"/>
                                            </p:txEl>
                                          </p:spTgt>
                                        </p:tgtEl>
                                        <p:attrNameLst>
                                          <p:attrName>style.visibility</p:attrName>
                                        </p:attrNameLst>
                                      </p:cBhvr>
                                      <p:to>
                                        <p:strVal val="visible"/>
                                      </p:to>
                                    </p:set>
                                    <p:animEffect transition="in" filter="dissolve">
                                      <p:cBhvr>
                                        <p:cTn id="7" dur="500"/>
                                        <p:tgtEl>
                                          <p:spTgt spid="942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94211">
                                            <p:txEl>
                                              <p:pRg st="1" end="1"/>
                                            </p:txEl>
                                          </p:spTgt>
                                        </p:tgtEl>
                                        <p:attrNameLst>
                                          <p:attrName>style.visibility</p:attrName>
                                        </p:attrNameLst>
                                      </p:cBhvr>
                                      <p:to>
                                        <p:strVal val="visible"/>
                                      </p:to>
                                    </p:set>
                                    <p:animEffect transition="in" filter="dissolve">
                                      <p:cBhvr>
                                        <p:cTn id="12" dur="500"/>
                                        <p:tgtEl>
                                          <p:spTgt spid="9421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94212"/>
                                        </p:tgtEl>
                                        <p:attrNameLst>
                                          <p:attrName>style.visibility</p:attrName>
                                        </p:attrNameLst>
                                      </p:cBhvr>
                                      <p:to>
                                        <p:strVal val="visible"/>
                                      </p:to>
                                    </p:set>
                                    <p:animEffect transition="in" filter="dissolve">
                                      <p:cBhvr>
                                        <p:cTn id="17" dur="500"/>
                                        <p:tgtEl>
                                          <p:spTgt spid="94212"/>
                                        </p:tgtEl>
                                      </p:cBhvr>
                                    </p:animEffect>
                                  </p:childTnLst>
                                  <p:subTnLst>
                                    <p:set>
                                      <p:cBhvr override="childStyle">
                                        <p:cTn dur="1" fill="hold" display="0" masterRel="nextClick" afterEffect="1"/>
                                        <p:tgtEl>
                                          <p:spTgt spid="94212"/>
                                        </p:tgtEl>
                                        <p:attrNameLst>
                                          <p:attrName>style.visibility</p:attrName>
                                        </p:attrNameLst>
                                      </p:cBhvr>
                                      <p:to>
                                        <p:strVal val="hidden"/>
                                      </p:to>
                                    </p:set>
                                  </p:sub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94211">
                                            <p:txEl>
                                              <p:pRg st="2" end="2"/>
                                            </p:txEl>
                                          </p:spTgt>
                                        </p:tgtEl>
                                        <p:attrNameLst>
                                          <p:attrName>style.visibility</p:attrName>
                                        </p:attrNameLst>
                                      </p:cBhvr>
                                      <p:to>
                                        <p:strVal val="visible"/>
                                      </p:to>
                                    </p:set>
                                    <p:animEffect transition="in" filter="dissolve">
                                      <p:cBhvr>
                                        <p:cTn id="22" dur="500"/>
                                        <p:tgtEl>
                                          <p:spTgt spid="94211">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94211">
                                            <p:txEl>
                                              <p:pRg st="3" end="3"/>
                                            </p:txEl>
                                          </p:spTgt>
                                        </p:tgtEl>
                                        <p:attrNameLst>
                                          <p:attrName>style.visibility</p:attrName>
                                        </p:attrNameLst>
                                      </p:cBhvr>
                                      <p:to>
                                        <p:strVal val="visible"/>
                                      </p:to>
                                    </p:set>
                                    <p:animEffect transition="in" filter="dissolve">
                                      <p:cBhvr>
                                        <p:cTn id="27" dur="500"/>
                                        <p:tgtEl>
                                          <p:spTgt spid="94211">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94211">
                                            <p:txEl>
                                              <p:pRg st="4" end="4"/>
                                            </p:txEl>
                                          </p:spTgt>
                                        </p:tgtEl>
                                        <p:attrNameLst>
                                          <p:attrName>style.visibility</p:attrName>
                                        </p:attrNameLst>
                                      </p:cBhvr>
                                      <p:to>
                                        <p:strVal val="visible"/>
                                      </p:to>
                                    </p:set>
                                    <p:animEffect transition="in" filter="dissolve">
                                      <p:cBhvr>
                                        <p:cTn id="32" dur="500"/>
                                        <p:tgtEl>
                                          <p:spTgt spid="9421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211" grpId="0" uiExpand="1" build="p"/>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type="title"/>
          </p:nvPr>
        </p:nvSpPr>
        <p:spPr/>
        <p:txBody>
          <a:bodyPr/>
          <a:lstStyle/>
          <a:p>
            <a:r>
              <a:rPr lang="zh-CN" altLang="en-US"/>
              <a:t>积极防御</a:t>
            </a:r>
          </a:p>
        </p:txBody>
      </p:sp>
      <p:sp>
        <p:nvSpPr>
          <p:cNvPr id="67587" name="Rectangle 3"/>
          <p:cNvSpPr>
            <a:spLocks noGrp="1" noChangeArrowheads="1"/>
          </p:cNvSpPr>
          <p:nvPr>
            <p:ph type="body" idx="1"/>
          </p:nvPr>
        </p:nvSpPr>
        <p:spPr>
          <a:xfrm>
            <a:off x="250825" y="1484313"/>
            <a:ext cx="8704263" cy="4114800"/>
          </a:xfrm>
        </p:spPr>
        <p:txBody>
          <a:bodyPr/>
          <a:lstStyle/>
          <a:p>
            <a:r>
              <a:rPr lang="zh-CN" altLang="en-GB"/>
              <a:t>把战略上内线的持久的防御战和战役战斗上外线的速决的进攻战统一起来，大量歼灭敌人，逐步改变敌我力量对比，为转入战略反攻和战略进攻创造条件；</a:t>
            </a:r>
          </a:p>
          <a:p>
            <a:r>
              <a:rPr lang="zh-CN" altLang="en-GB"/>
              <a:t>随着敌我力量对比的发展变化，适时地把战略防御导向战略反攻和进攻，彻底战胜敌人。</a:t>
            </a:r>
          </a:p>
          <a:p>
            <a:r>
              <a:rPr lang="zh-CN" altLang="en-GB"/>
              <a:t>是对防御战略理论的重大发展。</a:t>
            </a:r>
            <a:endParaRPr lang="zh-CN" altLang="en-US"/>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p:txBody>
          <a:bodyPr/>
          <a:lstStyle/>
          <a:p>
            <a:r>
              <a:rPr lang="zh-CN" altLang="en-US"/>
              <a:t>战略防御与防御战略</a:t>
            </a:r>
          </a:p>
        </p:txBody>
      </p:sp>
      <p:sp>
        <p:nvSpPr>
          <p:cNvPr id="68611" name="Rectangle 3"/>
          <p:cNvSpPr>
            <a:spLocks noGrp="1" noChangeArrowheads="1"/>
          </p:cNvSpPr>
          <p:nvPr>
            <p:ph type="body" idx="1"/>
          </p:nvPr>
        </p:nvSpPr>
        <p:spPr>
          <a:xfrm>
            <a:off x="179388" y="1484313"/>
            <a:ext cx="8775700" cy="4824412"/>
          </a:xfrm>
        </p:spPr>
        <p:txBody>
          <a:bodyPr/>
          <a:lstStyle/>
          <a:p>
            <a:r>
              <a:rPr lang="zh-CN" altLang="en-GB">
                <a:latin typeface="微软雅黑"/>
              </a:rPr>
              <a:t>“</a:t>
            </a:r>
            <a:r>
              <a:rPr lang="zh-CN" altLang="en-GB"/>
              <a:t>战略防御</a:t>
            </a:r>
            <a:r>
              <a:rPr lang="zh-CN" altLang="en-GB">
                <a:latin typeface="微软雅黑"/>
              </a:rPr>
              <a:t>”</a:t>
            </a:r>
            <a:r>
              <a:rPr lang="zh-CN" altLang="en-GB"/>
              <a:t>是在战争全局上对进攻之敌的防御</a:t>
            </a:r>
          </a:p>
          <a:p>
            <a:pPr lvl="1"/>
            <a:r>
              <a:rPr lang="zh-CN" altLang="en-GB">
                <a:latin typeface="微软雅黑"/>
              </a:rPr>
              <a:t>“</a:t>
            </a:r>
            <a:r>
              <a:rPr lang="zh-CN" altLang="en-GB"/>
              <a:t>战略防御</a:t>
            </a:r>
            <a:r>
              <a:rPr lang="zh-CN" altLang="en-GB">
                <a:latin typeface="微软雅黑"/>
              </a:rPr>
              <a:t>”</a:t>
            </a:r>
            <a:r>
              <a:rPr lang="zh-CN" altLang="en-GB"/>
              <a:t>是由军事力量决定的。一般情况下，力量弱者实行战略防御，力量强者采取战略进攻。</a:t>
            </a:r>
          </a:p>
          <a:p>
            <a:pPr lvl="1"/>
            <a:r>
              <a:rPr lang="zh-CN" altLang="en-GB">
                <a:latin typeface="微软雅黑"/>
              </a:rPr>
              <a:t>“</a:t>
            </a:r>
            <a:r>
              <a:rPr lang="zh-CN" altLang="en-GB"/>
              <a:t>战略防御</a:t>
            </a:r>
            <a:r>
              <a:rPr lang="zh-CN" altLang="en-GB">
                <a:latin typeface="微软雅黑"/>
              </a:rPr>
              <a:t>”</a:t>
            </a:r>
            <a:r>
              <a:rPr lang="zh-CN" altLang="en-GB"/>
              <a:t>是对战略进攻而言，它不包括战略进攻</a:t>
            </a:r>
          </a:p>
          <a:p>
            <a:r>
              <a:rPr lang="zh-CN" altLang="en-GB">
                <a:latin typeface="微软雅黑"/>
              </a:rPr>
              <a:t>“</a:t>
            </a:r>
            <a:r>
              <a:rPr lang="zh-CN" altLang="en-GB"/>
              <a:t>防御战略</a:t>
            </a:r>
            <a:r>
              <a:rPr lang="zh-CN" altLang="en-GB">
                <a:latin typeface="微软雅黑"/>
              </a:rPr>
              <a:t>”</a:t>
            </a:r>
            <a:r>
              <a:rPr lang="zh-CN" altLang="en-GB"/>
              <a:t>是指导防御性战争全局的方略</a:t>
            </a:r>
            <a:endParaRPr lang="zh-CN" altLang="en-US"/>
          </a:p>
          <a:p>
            <a:pPr lvl="1"/>
            <a:r>
              <a:rPr lang="zh-CN" altLang="en-GB">
                <a:latin typeface="微软雅黑"/>
              </a:rPr>
              <a:t>“</a:t>
            </a:r>
            <a:r>
              <a:rPr lang="zh-CN" altLang="en-GB"/>
              <a:t>防御战略</a:t>
            </a:r>
            <a:r>
              <a:rPr lang="zh-CN" altLang="en-GB">
                <a:latin typeface="微软雅黑"/>
              </a:rPr>
              <a:t>”</a:t>
            </a:r>
            <a:r>
              <a:rPr lang="zh-CN" altLang="en-GB"/>
              <a:t>是由战争的政治目的决定的；</a:t>
            </a:r>
            <a:endParaRPr lang="en-GB" altLang="zh-CN"/>
          </a:p>
          <a:p>
            <a:pPr lvl="1"/>
            <a:r>
              <a:rPr lang="zh-CN" altLang="en-GB">
                <a:latin typeface="微软雅黑"/>
              </a:rPr>
              <a:t>“</a:t>
            </a:r>
            <a:r>
              <a:rPr lang="zh-CN" altLang="en-GB"/>
              <a:t>防御战略</a:t>
            </a:r>
            <a:r>
              <a:rPr lang="zh-CN" altLang="en-GB">
                <a:latin typeface="微软雅黑"/>
              </a:rPr>
              <a:t>”</a:t>
            </a:r>
            <a:r>
              <a:rPr lang="zh-CN" altLang="en-GB"/>
              <a:t>是对进攻战略而言，它是指导战争全过程的，既包括战略防御，也包括战略进攻</a:t>
            </a:r>
            <a:endParaRPr lang="zh-CN" altLang="en-US"/>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title"/>
          </p:nvPr>
        </p:nvSpPr>
        <p:spPr>
          <a:noFill/>
          <a:ln/>
        </p:spPr>
        <p:txBody>
          <a:bodyPr anchor="b"/>
          <a:lstStyle/>
          <a:p>
            <a:r>
              <a:rPr lang="zh-CN" altLang="en-GB"/>
              <a:t>积极防御战略思想的基本精神</a:t>
            </a:r>
            <a:endParaRPr lang="zh-CN" altLang="en-US"/>
          </a:p>
        </p:txBody>
      </p:sp>
      <p:sp>
        <p:nvSpPr>
          <p:cNvPr id="69635" name="Rectangle 3"/>
          <p:cNvSpPr>
            <a:spLocks noGrp="1" noChangeArrowheads="1"/>
          </p:cNvSpPr>
          <p:nvPr>
            <p:ph type="body" idx="1"/>
          </p:nvPr>
        </p:nvSpPr>
        <p:spPr>
          <a:xfrm>
            <a:off x="250825" y="1484313"/>
            <a:ext cx="8559800" cy="4506912"/>
          </a:xfrm>
        </p:spPr>
        <p:txBody>
          <a:bodyPr/>
          <a:lstStyle/>
          <a:p>
            <a:pPr>
              <a:lnSpc>
                <a:spcPct val="80000"/>
              </a:lnSpc>
            </a:pPr>
            <a:r>
              <a:rPr lang="zh-CN" altLang="en-GB"/>
              <a:t>后发制人</a:t>
            </a:r>
          </a:p>
          <a:p>
            <a:pPr lvl="1">
              <a:lnSpc>
                <a:spcPct val="80000"/>
              </a:lnSpc>
            </a:pPr>
            <a:r>
              <a:rPr lang="zh-CN" altLang="en-GB">
                <a:latin typeface="微软雅黑"/>
              </a:rPr>
              <a:t>“</a:t>
            </a:r>
            <a:r>
              <a:rPr lang="zh-CN" altLang="en-GB"/>
              <a:t>人不犯我，我不犯人，人若犯我，我必犯人。</a:t>
            </a:r>
            <a:r>
              <a:rPr lang="en-GB" altLang="zh-CN">
                <a:latin typeface="微软雅黑"/>
              </a:rPr>
              <a:t>”</a:t>
            </a:r>
            <a:endParaRPr lang="en-GB" altLang="zh-CN"/>
          </a:p>
          <a:p>
            <a:pPr>
              <a:lnSpc>
                <a:spcPct val="80000"/>
              </a:lnSpc>
            </a:pPr>
            <a:r>
              <a:rPr lang="zh-CN" altLang="en-GB"/>
              <a:t>充分准备</a:t>
            </a:r>
          </a:p>
          <a:p>
            <a:pPr>
              <a:lnSpc>
                <a:spcPct val="80000"/>
              </a:lnSpc>
            </a:pPr>
            <a:r>
              <a:rPr lang="zh-CN" altLang="en-GB"/>
              <a:t>攻防结合</a:t>
            </a:r>
          </a:p>
          <a:p>
            <a:pPr lvl="1">
              <a:lnSpc>
                <a:spcPct val="80000"/>
              </a:lnSpc>
            </a:pPr>
            <a:r>
              <a:rPr lang="zh-CN" altLang="en-GB"/>
              <a:t>战略防御在形式是被动的，为了变被动为主动，必须使防御这种被动的形式具有进攻的主动内容。</a:t>
            </a:r>
            <a:endParaRPr lang="zh-CN" altLang="en-US"/>
          </a:p>
          <a:p>
            <a:pPr lvl="1">
              <a:lnSpc>
                <a:spcPct val="80000"/>
              </a:lnSpc>
            </a:pPr>
            <a:r>
              <a:rPr lang="zh-CN" altLang="en-GB"/>
              <a:t>适时地把战略防御导向战略反攻或战略进攻。</a:t>
            </a:r>
          </a:p>
          <a:p>
            <a:pPr>
              <a:lnSpc>
                <a:spcPct val="80000"/>
              </a:lnSpc>
            </a:pPr>
            <a:r>
              <a:rPr lang="zh-CN" altLang="en-GB"/>
              <a:t>持久取胜</a:t>
            </a:r>
          </a:p>
          <a:p>
            <a:pPr lvl="1">
              <a:lnSpc>
                <a:spcPct val="90000"/>
              </a:lnSpc>
            </a:pPr>
            <a:r>
              <a:rPr lang="zh-CN" altLang="en-GB"/>
              <a:t>在战略上我们要以弱胜强，持久取胜；在战役战斗上则要以强胜弱，速战速决。</a:t>
            </a:r>
            <a:endParaRPr lang="zh-CN" altLang="en-US"/>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zh-CN" altLang="en-US"/>
              <a:t>十大军事原则</a:t>
            </a:r>
          </a:p>
        </p:txBody>
      </p:sp>
      <p:sp>
        <p:nvSpPr>
          <p:cNvPr id="20483" name="Rectangle 3"/>
          <p:cNvSpPr>
            <a:spLocks noGrp="1" noChangeArrowheads="1"/>
          </p:cNvSpPr>
          <p:nvPr>
            <p:ph type="body" idx="1"/>
          </p:nvPr>
        </p:nvSpPr>
        <p:spPr>
          <a:xfrm>
            <a:off x="250825" y="1484313"/>
            <a:ext cx="8559800" cy="4114800"/>
          </a:xfrm>
        </p:spPr>
        <p:txBody>
          <a:bodyPr/>
          <a:lstStyle/>
          <a:p>
            <a:pPr>
              <a:lnSpc>
                <a:spcPct val="90000"/>
              </a:lnSpc>
            </a:pPr>
            <a:r>
              <a:rPr lang="zh-CN" altLang="en-US" sz="2800"/>
              <a:t>先打分散和孤立之敌，后打集中和强大之敌。</a:t>
            </a:r>
          </a:p>
          <a:p>
            <a:pPr>
              <a:lnSpc>
                <a:spcPct val="90000"/>
              </a:lnSpc>
            </a:pPr>
            <a:r>
              <a:rPr lang="zh-CN" altLang="en-US" sz="2800"/>
              <a:t>先取小城市、中等城市和广大乡村，后取大城市。</a:t>
            </a:r>
          </a:p>
          <a:p>
            <a:pPr>
              <a:lnSpc>
                <a:spcPct val="90000"/>
              </a:lnSpc>
            </a:pPr>
            <a:r>
              <a:rPr lang="zh-CN" altLang="en-US" sz="2800"/>
              <a:t>以歼灭敌人有生力量为主要目标，不以保守或夺取城市和地方为主要目标。</a:t>
            </a:r>
          </a:p>
          <a:p>
            <a:pPr>
              <a:lnSpc>
                <a:spcPct val="90000"/>
              </a:lnSpc>
            </a:pPr>
            <a:r>
              <a:rPr lang="zh-CN" altLang="en-US" sz="2800"/>
              <a:t>每战集中绝对优势兵力四面包围敌人，力求全歼，不使漏网。</a:t>
            </a:r>
          </a:p>
          <a:p>
            <a:pPr>
              <a:lnSpc>
                <a:spcPct val="90000"/>
              </a:lnSpc>
            </a:pPr>
            <a:r>
              <a:rPr lang="zh-CN" altLang="en-US" sz="2800"/>
              <a:t>不打无准备之仗，不打无把握之仗。</a:t>
            </a:r>
          </a:p>
          <a:p>
            <a:pPr>
              <a:lnSpc>
                <a:spcPct val="90000"/>
              </a:lnSpc>
            </a:pPr>
            <a:r>
              <a:rPr lang="zh-CN" altLang="en-US" sz="2800"/>
              <a:t>发扬勇敢战斗、不怕牺牲、不怕疲劳和连续作战的作风。</a:t>
            </a: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zh-CN" altLang="en-US"/>
              <a:t>十大军事原则（续）</a:t>
            </a:r>
          </a:p>
        </p:txBody>
      </p:sp>
      <p:sp>
        <p:nvSpPr>
          <p:cNvPr id="21507" name="Rectangle 3"/>
          <p:cNvSpPr>
            <a:spLocks noGrp="1" noChangeArrowheads="1"/>
          </p:cNvSpPr>
          <p:nvPr>
            <p:ph type="body" idx="1"/>
          </p:nvPr>
        </p:nvSpPr>
        <p:spPr>
          <a:xfrm>
            <a:off x="250825" y="1484313"/>
            <a:ext cx="8559800" cy="4435475"/>
          </a:xfrm>
        </p:spPr>
        <p:txBody>
          <a:bodyPr/>
          <a:lstStyle/>
          <a:p>
            <a:pPr>
              <a:lnSpc>
                <a:spcPct val="90000"/>
              </a:lnSpc>
            </a:pPr>
            <a:r>
              <a:rPr lang="zh-CN" altLang="en-US" sz="2800"/>
              <a:t>力求在运动中歼灭敌人。同时，注重阵地攻击战术，夺取敌人的据点和城市。</a:t>
            </a:r>
          </a:p>
          <a:p>
            <a:pPr>
              <a:lnSpc>
                <a:spcPct val="90000"/>
              </a:lnSpc>
            </a:pPr>
            <a:r>
              <a:rPr lang="zh-CN" altLang="en-US" sz="2800"/>
              <a:t>在攻城问题上，一切敌人守备薄弱的据点和城市，坚决夺取之。一切敌人有中等程度的守备、而环境又许可加以夺取的据点和城市，相机夺取之。一切敌人守备强固的据点和城市，则等候条件成熟时然后夺取之。</a:t>
            </a:r>
          </a:p>
          <a:p>
            <a:pPr>
              <a:lnSpc>
                <a:spcPct val="90000"/>
              </a:lnSpc>
            </a:pPr>
            <a:r>
              <a:rPr lang="zh-CN" altLang="en-US" sz="2800"/>
              <a:t>以俘获敌人的全部武器和大部人员，补充自己。我军人力物力的来源，主要在前线。</a:t>
            </a:r>
          </a:p>
          <a:p>
            <a:pPr>
              <a:lnSpc>
                <a:spcPct val="90000"/>
              </a:lnSpc>
            </a:pPr>
            <a:r>
              <a:rPr lang="zh-CN" altLang="en-US" sz="2800"/>
              <a:t>善于利用两个战役之间的间隙，休息和整训部队。</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Grp="1" noChangeArrowheads="1"/>
          </p:cNvSpPr>
          <p:nvPr>
            <p:ph type="title"/>
          </p:nvPr>
        </p:nvSpPr>
        <p:spPr/>
        <p:txBody>
          <a:bodyPr/>
          <a:lstStyle/>
          <a:p>
            <a:r>
              <a:rPr lang="en-US" altLang="zh-CN" dirty="0"/>
              <a:t>1926</a:t>
            </a:r>
            <a:r>
              <a:rPr lang="zh-CN" altLang="en-US" dirty="0"/>
              <a:t>年</a:t>
            </a:r>
          </a:p>
        </p:txBody>
      </p:sp>
      <p:sp>
        <p:nvSpPr>
          <p:cNvPr id="95235" name="Rectangle 3"/>
          <p:cNvSpPr>
            <a:spLocks noGrp="1" noChangeArrowheads="1"/>
          </p:cNvSpPr>
          <p:nvPr>
            <p:ph type="body" idx="1"/>
          </p:nvPr>
        </p:nvSpPr>
        <p:spPr>
          <a:xfrm>
            <a:off x="179388" y="1449388"/>
            <a:ext cx="8785225" cy="4951412"/>
          </a:xfrm>
        </p:spPr>
        <p:txBody>
          <a:bodyPr/>
          <a:lstStyle/>
          <a:p>
            <a:pPr>
              <a:lnSpc>
                <a:spcPct val="90000"/>
              </a:lnSpc>
            </a:pPr>
            <a:r>
              <a:rPr lang="en-US" altLang="zh-CN" dirty="0"/>
              <a:t>1926</a:t>
            </a:r>
            <a:r>
              <a:rPr lang="zh-CN" altLang="en-US" dirty="0"/>
              <a:t>年</a:t>
            </a:r>
            <a:r>
              <a:rPr lang="en-US" altLang="zh-CN" dirty="0"/>
              <a:t>1</a:t>
            </a:r>
            <a:r>
              <a:rPr lang="zh-CN" altLang="en-US" dirty="0"/>
              <a:t>月，在国民党二大再次当选中央候补执行委员</a:t>
            </a:r>
          </a:p>
          <a:p>
            <a:pPr>
              <a:lnSpc>
                <a:spcPct val="90000"/>
              </a:lnSpc>
            </a:pPr>
            <a:r>
              <a:rPr lang="en-US" altLang="zh-CN" dirty="0"/>
              <a:t>1926</a:t>
            </a:r>
            <a:r>
              <a:rPr lang="zh-CN" altLang="en-US" dirty="0"/>
              <a:t>年</a:t>
            </a:r>
            <a:r>
              <a:rPr lang="en-US" altLang="zh-CN" dirty="0"/>
              <a:t>3</a:t>
            </a:r>
            <a:r>
              <a:rPr lang="zh-CN" altLang="en-US" dirty="0"/>
              <a:t>月</a:t>
            </a:r>
            <a:r>
              <a:rPr lang="en-US" altLang="zh-CN" dirty="0"/>
              <a:t>20</a:t>
            </a:r>
            <a:r>
              <a:rPr lang="zh-CN" altLang="en-US" dirty="0"/>
              <a:t>日，发生</a:t>
            </a:r>
            <a:r>
              <a:rPr lang="zh-CN" altLang="en-US" dirty="0">
                <a:latin typeface="微软雅黑"/>
              </a:rPr>
              <a:t>“</a:t>
            </a:r>
            <a:r>
              <a:rPr lang="zh-CN" altLang="en-US" dirty="0"/>
              <a:t>中山舰事件</a:t>
            </a:r>
            <a:r>
              <a:rPr lang="zh-CN" altLang="en-US" dirty="0">
                <a:latin typeface="微软雅黑"/>
              </a:rPr>
              <a:t>”</a:t>
            </a:r>
            <a:endParaRPr lang="zh-CN" altLang="en-US" dirty="0"/>
          </a:p>
          <a:p>
            <a:pPr>
              <a:lnSpc>
                <a:spcPct val="90000"/>
              </a:lnSpc>
            </a:pPr>
            <a:r>
              <a:rPr lang="en-US" altLang="zh-CN" dirty="0"/>
              <a:t>1926</a:t>
            </a:r>
            <a:r>
              <a:rPr lang="zh-CN" altLang="en-US" dirty="0"/>
              <a:t>年</a:t>
            </a:r>
            <a:r>
              <a:rPr lang="en-US" altLang="zh-CN" dirty="0"/>
              <a:t>5</a:t>
            </a:r>
            <a:r>
              <a:rPr lang="zh-CN" altLang="en-US" dirty="0"/>
              <a:t>月至</a:t>
            </a:r>
            <a:r>
              <a:rPr lang="en-US" altLang="zh-CN" dirty="0"/>
              <a:t>9</a:t>
            </a:r>
            <a:r>
              <a:rPr lang="zh-CN" altLang="en-US" dirty="0"/>
              <a:t>月，主办国民党第六届农民运动讲习所，任所长</a:t>
            </a:r>
          </a:p>
          <a:p>
            <a:pPr>
              <a:lnSpc>
                <a:spcPct val="90000"/>
              </a:lnSpc>
            </a:pPr>
            <a:r>
              <a:rPr lang="en-US" altLang="zh-CN" dirty="0"/>
              <a:t>1926</a:t>
            </a:r>
            <a:r>
              <a:rPr lang="zh-CN" altLang="en-US" dirty="0"/>
              <a:t>年</a:t>
            </a:r>
            <a:r>
              <a:rPr lang="en-US" altLang="zh-CN" dirty="0"/>
              <a:t>7</a:t>
            </a:r>
            <a:r>
              <a:rPr lang="zh-CN" altLang="en-US" dirty="0"/>
              <a:t>月，蒋介石任国民革命军总司令，誓师北伐</a:t>
            </a:r>
          </a:p>
          <a:p>
            <a:pPr>
              <a:lnSpc>
                <a:spcPct val="90000"/>
              </a:lnSpc>
            </a:pPr>
            <a:r>
              <a:rPr lang="en-US" altLang="zh-CN" dirty="0"/>
              <a:t>1926</a:t>
            </a:r>
            <a:r>
              <a:rPr lang="zh-CN" altLang="en-US" dirty="0"/>
              <a:t>年</a:t>
            </a:r>
            <a:r>
              <a:rPr lang="en-US" altLang="zh-CN" dirty="0"/>
              <a:t>11</a:t>
            </a:r>
            <a:r>
              <a:rPr lang="zh-CN" altLang="en-US" dirty="0"/>
              <a:t>月，到上海任中共中央农民运动委员会书记。不久到武汉，创办国民党中央农民运动讲习所</a:t>
            </a:r>
          </a:p>
        </p:txBody>
      </p:sp>
      <p:pic>
        <p:nvPicPr>
          <p:cNvPr id="95236" name="Picture 4" descr="北伐01"/>
          <p:cNvPicPr>
            <a:picLocks noChangeAspect="1" noChangeArrowheads="1"/>
          </p:cNvPicPr>
          <p:nvPr/>
        </p:nvPicPr>
        <p:blipFill>
          <a:blip r:embed="rId3" cstate="print"/>
          <a:srcRect/>
          <a:stretch>
            <a:fillRect/>
          </a:stretch>
        </p:blipFill>
        <p:spPr bwMode="auto">
          <a:xfrm>
            <a:off x="0" y="188913"/>
            <a:ext cx="9144000" cy="6489700"/>
          </a:xfrm>
          <a:prstGeom prst="rect">
            <a:avLst/>
          </a:prstGeom>
          <a:noFill/>
        </p:spPr>
      </p:pic>
      <p:pic>
        <p:nvPicPr>
          <p:cNvPr id="95238" name="Picture 6" descr="北伐02"/>
          <p:cNvPicPr>
            <a:picLocks noChangeAspect="1" noChangeArrowheads="1"/>
          </p:cNvPicPr>
          <p:nvPr/>
        </p:nvPicPr>
        <p:blipFill>
          <a:blip r:embed="rId4" cstate="print"/>
          <a:srcRect/>
          <a:stretch>
            <a:fillRect/>
          </a:stretch>
        </p:blipFill>
        <p:spPr bwMode="auto">
          <a:xfrm>
            <a:off x="0" y="0"/>
            <a:ext cx="9144000" cy="6858000"/>
          </a:xfrm>
          <a:prstGeom prst="rect">
            <a:avLst/>
          </a:prstGeom>
          <a:noFill/>
        </p:spPr>
      </p:pic>
      <p:pic>
        <p:nvPicPr>
          <p:cNvPr id="95240" name="Picture 8" descr="20066281548121"/>
          <p:cNvPicPr>
            <a:picLocks noChangeAspect="1" noChangeArrowheads="1"/>
          </p:cNvPicPr>
          <p:nvPr/>
        </p:nvPicPr>
        <p:blipFill>
          <a:blip r:embed="rId5" cstate="print"/>
          <a:srcRect/>
          <a:stretch>
            <a:fillRect/>
          </a:stretch>
        </p:blipFill>
        <p:spPr bwMode="auto">
          <a:xfrm>
            <a:off x="0" y="188913"/>
            <a:ext cx="9144000" cy="6142037"/>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95235">
                                            <p:txEl>
                                              <p:pRg st="0" end="0"/>
                                            </p:txEl>
                                          </p:spTgt>
                                        </p:tgtEl>
                                        <p:attrNameLst>
                                          <p:attrName>style.visibility</p:attrName>
                                        </p:attrNameLst>
                                      </p:cBhvr>
                                      <p:to>
                                        <p:strVal val="visible"/>
                                      </p:to>
                                    </p:set>
                                    <p:animEffect transition="in" filter="dissolve">
                                      <p:cBhvr>
                                        <p:cTn id="7" dur="500"/>
                                        <p:tgtEl>
                                          <p:spTgt spid="9523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95235">
                                            <p:txEl>
                                              <p:pRg st="1" end="1"/>
                                            </p:txEl>
                                          </p:spTgt>
                                        </p:tgtEl>
                                        <p:attrNameLst>
                                          <p:attrName>style.visibility</p:attrName>
                                        </p:attrNameLst>
                                      </p:cBhvr>
                                      <p:to>
                                        <p:strVal val="visible"/>
                                      </p:to>
                                    </p:set>
                                    <p:animEffect transition="in" filter="dissolve">
                                      <p:cBhvr>
                                        <p:cTn id="12" dur="500"/>
                                        <p:tgtEl>
                                          <p:spTgt spid="9523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95235">
                                            <p:txEl>
                                              <p:pRg st="2" end="2"/>
                                            </p:txEl>
                                          </p:spTgt>
                                        </p:tgtEl>
                                        <p:attrNameLst>
                                          <p:attrName>style.visibility</p:attrName>
                                        </p:attrNameLst>
                                      </p:cBhvr>
                                      <p:to>
                                        <p:strVal val="visible"/>
                                      </p:to>
                                    </p:set>
                                    <p:animEffect transition="in" filter="dissolve">
                                      <p:cBhvr>
                                        <p:cTn id="17" dur="500"/>
                                        <p:tgtEl>
                                          <p:spTgt spid="9523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95235">
                                            <p:txEl>
                                              <p:pRg st="3" end="3"/>
                                            </p:txEl>
                                          </p:spTgt>
                                        </p:tgtEl>
                                        <p:attrNameLst>
                                          <p:attrName>style.visibility</p:attrName>
                                        </p:attrNameLst>
                                      </p:cBhvr>
                                      <p:to>
                                        <p:strVal val="visible"/>
                                      </p:to>
                                    </p:set>
                                    <p:animEffect transition="in" filter="dissolve">
                                      <p:cBhvr>
                                        <p:cTn id="22" dur="500"/>
                                        <p:tgtEl>
                                          <p:spTgt spid="9523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95240"/>
                                        </p:tgtEl>
                                        <p:attrNameLst>
                                          <p:attrName>style.visibility</p:attrName>
                                        </p:attrNameLst>
                                      </p:cBhvr>
                                      <p:to>
                                        <p:strVal val="visible"/>
                                      </p:to>
                                    </p:set>
                                    <p:animEffect transition="in" filter="dissolve">
                                      <p:cBhvr>
                                        <p:cTn id="27" dur="500"/>
                                        <p:tgtEl>
                                          <p:spTgt spid="95240"/>
                                        </p:tgtEl>
                                      </p:cBhvr>
                                    </p:animEffect>
                                  </p:childTnLst>
                                  <p:subTnLst>
                                    <p:set>
                                      <p:cBhvr override="childStyle">
                                        <p:cTn dur="1" fill="hold" display="0" masterRel="nextClick" afterEffect="1"/>
                                        <p:tgtEl>
                                          <p:spTgt spid="95240"/>
                                        </p:tgtEl>
                                        <p:attrNameLst>
                                          <p:attrName>style.visibility</p:attrName>
                                        </p:attrNameLst>
                                      </p:cBhvr>
                                      <p:to>
                                        <p:strVal val="hidden"/>
                                      </p:to>
                                    </p:set>
                                  </p:sub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95236"/>
                                        </p:tgtEl>
                                        <p:attrNameLst>
                                          <p:attrName>style.visibility</p:attrName>
                                        </p:attrNameLst>
                                      </p:cBhvr>
                                      <p:to>
                                        <p:strVal val="visible"/>
                                      </p:to>
                                    </p:set>
                                    <p:animEffect transition="in" filter="dissolve">
                                      <p:cBhvr>
                                        <p:cTn id="32" dur="500"/>
                                        <p:tgtEl>
                                          <p:spTgt spid="95236"/>
                                        </p:tgtEl>
                                      </p:cBhvr>
                                    </p:animEffect>
                                  </p:childTnLst>
                                  <p:subTnLst>
                                    <p:set>
                                      <p:cBhvr override="childStyle">
                                        <p:cTn dur="1" fill="hold" display="0" masterRel="nextClick" afterEffect="1"/>
                                        <p:tgtEl>
                                          <p:spTgt spid="95236"/>
                                        </p:tgtEl>
                                        <p:attrNameLst>
                                          <p:attrName>style.visibility</p:attrName>
                                        </p:attrNameLst>
                                      </p:cBhvr>
                                      <p:to>
                                        <p:strVal val="hidden"/>
                                      </p:to>
                                    </p:set>
                                  </p:sub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95238"/>
                                        </p:tgtEl>
                                        <p:attrNameLst>
                                          <p:attrName>style.visibility</p:attrName>
                                        </p:attrNameLst>
                                      </p:cBhvr>
                                      <p:to>
                                        <p:strVal val="visible"/>
                                      </p:to>
                                    </p:set>
                                    <p:animEffect transition="in" filter="dissolve">
                                      <p:cBhvr>
                                        <p:cTn id="37" dur="500"/>
                                        <p:tgtEl>
                                          <p:spTgt spid="95238"/>
                                        </p:tgtEl>
                                      </p:cBhvr>
                                    </p:animEffect>
                                  </p:childTnLst>
                                  <p:subTnLst>
                                    <p:set>
                                      <p:cBhvr override="childStyle">
                                        <p:cTn dur="1" fill="hold" display="0" masterRel="nextClick" afterEffect="1"/>
                                        <p:tgtEl>
                                          <p:spTgt spid="95238"/>
                                        </p:tgtEl>
                                        <p:attrNameLst>
                                          <p:attrName>style.visibility</p:attrName>
                                        </p:attrNameLst>
                                      </p:cBhvr>
                                      <p:to>
                                        <p:strVal val="hidden"/>
                                      </p:to>
                                    </p:set>
                                  </p:sub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95235">
                                            <p:txEl>
                                              <p:pRg st="4" end="4"/>
                                            </p:txEl>
                                          </p:spTgt>
                                        </p:tgtEl>
                                        <p:attrNameLst>
                                          <p:attrName>style.visibility</p:attrName>
                                        </p:attrNameLst>
                                      </p:cBhvr>
                                      <p:to>
                                        <p:strVal val="visible"/>
                                      </p:to>
                                    </p:set>
                                    <p:animEffect transition="in" filter="dissolve">
                                      <p:cBhvr>
                                        <p:cTn id="42" dur="500"/>
                                        <p:tgtEl>
                                          <p:spTgt spid="9523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235"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en-US" altLang="zh-CN" dirty="0"/>
              <a:t>1927-04-04</a:t>
            </a:r>
            <a:br>
              <a:rPr lang="en-US" altLang="zh-CN" dirty="0"/>
            </a:br>
            <a:r>
              <a:rPr lang="en-US" altLang="zh-CN" dirty="0"/>
              <a:t>Time cover</a:t>
            </a:r>
            <a:endParaRPr lang="zh-CN" altLang="en-US" dirty="0"/>
          </a:p>
        </p:txBody>
      </p:sp>
      <p:sp>
        <p:nvSpPr>
          <p:cNvPr id="3" name="内容占位符 2"/>
          <p:cNvSpPr>
            <a:spLocks noGrp="1"/>
          </p:cNvSpPr>
          <p:nvPr>
            <p:ph idx="1"/>
          </p:nvPr>
        </p:nvSpPr>
        <p:spPr/>
        <p:txBody>
          <a:bodyPr/>
          <a:lstStyle/>
          <a:p>
            <a:r>
              <a:rPr lang="en-US" altLang="zh-CN"/>
              <a:t>General Chiang </a:t>
            </a:r>
            <a:br>
              <a:rPr lang="en-US" altLang="zh-CN"/>
            </a:br>
            <a:r>
              <a:rPr lang="en-US" altLang="zh-CN"/>
              <a:t>Kai-shek</a:t>
            </a:r>
          </a:p>
          <a:p>
            <a:r>
              <a:rPr lang="en-US" altLang="zh-CN"/>
              <a:t>…rose out of the</a:t>
            </a:r>
            <a:br>
              <a:rPr lang="en-US" altLang="zh-CN"/>
            </a:br>
            <a:r>
              <a:rPr lang="en-US" altLang="zh-CN"/>
              <a:t>Sun-set</a:t>
            </a:r>
            <a:endParaRPr lang="zh-CN" altLang="en-US" dirty="0"/>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07904" y="0"/>
            <a:ext cx="5124174" cy="6858000"/>
          </a:xfrm>
          <a:prstGeom prst="rect">
            <a:avLst/>
          </a:prstGeom>
        </p:spPr>
      </p:pic>
    </p:spTree>
    <p:extLst>
      <p:ext uri="{BB962C8B-B14F-4D97-AF65-F5344CB8AC3E}">
        <p14:creationId xmlns:p14="http://schemas.microsoft.com/office/powerpoint/2010/main" val="23278054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ChangeArrowheads="1"/>
          </p:cNvSpPr>
          <p:nvPr>
            <p:ph type="title"/>
          </p:nvPr>
        </p:nvSpPr>
        <p:spPr/>
        <p:txBody>
          <a:bodyPr/>
          <a:lstStyle/>
          <a:p>
            <a:r>
              <a:rPr lang="en-US" altLang="zh-CN" dirty="0"/>
              <a:t>1927</a:t>
            </a:r>
            <a:r>
              <a:rPr lang="zh-CN" altLang="en-US" dirty="0"/>
              <a:t>年</a:t>
            </a:r>
          </a:p>
        </p:txBody>
      </p:sp>
      <p:sp>
        <p:nvSpPr>
          <p:cNvPr id="96259" name="Rectangle 3"/>
          <p:cNvSpPr>
            <a:spLocks noGrp="1" noChangeArrowheads="1"/>
          </p:cNvSpPr>
          <p:nvPr>
            <p:ph type="body" idx="1"/>
          </p:nvPr>
        </p:nvSpPr>
        <p:spPr/>
        <p:txBody>
          <a:bodyPr/>
          <a:lstStyle/>
          <a:p>
            <a:r>
              <a:rPr lang="en-US" altLang="zh-CN" sz="2800"/>
              <a:t>1</a:t>
            </a:r>
            <a:r>
              <a:rPr lang="zh-CN" altLang="en-US" sz="2800"/>
              <a:t>月，北伐军收复武汉，以国民党左派为中心的国民政府由广州迁至武汉，主张容共并拥戴汪精卫，排挤蒋介石，蒋介石遂率领国民党人于南京另组政府，是谓</a:t>
            </a:r>
            <a:r>
              <a:rPr lang="zh-CN" altLang="en-US" sz="2800">
                <a:latin typeface="微软雅黑"/>
              </a:rPr>
              <a:t>“</a:t>
            </a:r>
            <a:r>
              <a:rPr lang="zh-CN" altLang="en-US" sz="2800"/>
              <a:t>宁汉分裂</a:t>
            </a:r>
            <a:r>
              <a:rPr lang="zh-CN" altLang="en-US" sz="2800">
                <a:latin typeface="微软雅黑"/>
              </a:rPr>
              <a:t>”</a:t>
            </a:r>
            <a:endParaRPr lang="zh-CN" altLang="en-US" sz="2800"/>
          </a:p>
          <a:p>
            <a:r>
              <a:rPr lang="en-US" altLang="zh-CN" sz="2800"/>
              <a:t>3</a:t>
            </a:r>
            <a:r>
              <a:rPr lang="zh-CN" altLang="en-US" sz="2800"/>
              <a:t>月，在</a:t>
            </a:r>
            <a:r>
              <a:rPr lang="en-US" altLang="zh-CN" sz="2800"/>
              <a:t>《</a:t>
            </a:r>
            <a:r>
              <a:rPr lang="zh-CN" altLang="en-US" sz="2800"/>
              <a:t>战士</a:t>
            </a:r>
            <a:r>
              <a:rPr lang="en-US" altLang="zh-CN" sz="2800"/>
              <a:t>》</a:t>
            </a:r>
            <a:r>
              <a:rPr lang="zh-CN" altLang="en-US" sz="2800"/>
              <a:t>周报上公开发表</a:t>
            </a:r>
            <a:r>
              <a:rPr lang="en-US" altLang="zh-CN" sz="2800">
                <a:solidFill>
                  <a:srgbClr val="FF0000"/>
                </a:solidFill>
              </a:rPr>
              <a:t>《</a:t>
            </a:r>
            <a:r>
              <a:rPr lang="zh-CN" altLang="en-US" sz="2800">
                <a:solidFill>
                  <a:srgbClr val="FF0000"/>
                </a:solidFill>
              </a:rPr>
              <a:t>湖南农民运动考察报告</a:t>
            </a:r>
            <a:r>
              <a:rPr lang="en-US" altLang="zh-CN" sz="2800">
                <a:solidFill>
                  <a:srgbClr val="FF0000"/>
                </a:solidFill>
              </a:rPr>
              <a:t>》</a:t>
            </a:r>
            <a:r>
              <a:rPr lang="zh-CN" altLang="en-US" sz="2800"/>
              <a:t>。在武汉出席国民党二届三中全会</a:t>
            </a:r>
          </a:p>
          <a:p>
            <a:r>
              <a:rPr lang="en-US" altLang="zh-CN" sz="2800"/>
              <a:t>3</a:t>
            </a:r>
            <a:r>
              <a:rPr lang="zh-CN" altLang="en-US" sz="2800"/>
              <a:t>月，在武昌同邓演达等创办中央农民运动讲习所</a:t>
            </a:r>
          </a:p>
          <a:p>
            <a:r>
              <a:rPr lang="en-US" altLang="zh-CN" sz="2800"/>
              <a:t>4</a:t>
            </a:r>
            <a:r>
              <a:rPr lang="zh-CN" altLang="en-US" sz="2800"/>
              <a:t>月</a:t>
            </a:r>
            <a:r>
              <a:rPr lang="en-US" altLang="zh-CN" sz="2800"/>
              <a:t>12</a:t>
            </a:r>
            <a:r>
              <a:rPr lang="zh-CN" altLang="en-US" sz="2800"/>
              <a:t>日，</a:t>
            </a:r>
            <a:r>
              <a:rPr lang="zh-CN" altLang="en-US" sz="2800">
                <a:latin typeface="微软雅黑"/>
              </a:rPr>
              <a:t>“</a:t>
            </a:r>
            <a:r>
              <a:rPr lang="zh-CN" altLang="en-US" sz="2800"/>
              <a:t>四一二反革命政变</a:t>
            </a:r>
            <a:r>
              <a:rPr lang="zh-CN" altLang="en-US" sz="2800">
                <a:latin typeface="微软雅黑"/>
              </a:rPr>
              <a:t>”</a:t>
            </a:r>
            <a:endParaRPr lang="zh-CN" altLang="en-US" sz="2800"/>
          </a:p>
        </p:txBody>
      </p:sp>
      <p:pic>
        <p:nvPicPr>
          <p:cNvPr id="96260" name="Picture 4" descr="北伐04"/>
          <p:cNvPicPr>
            <a:picLocks noChangeAspect="1" noChangeArrowheads="1"/>
          </p:cNvPicPr>
          <p:nvPr/>
        </p:nvPicPr>
        <p:blipFill>
          <a:blip r:embed="rId2" cstate="print"/>
          <a:srcRect/>
          <a:stretch>
            <a:fillRect/>
          </a:stretch>
        </p:blipFill>
        <p:spPr bwMode="auto">
          <a:xfrm>
            <a:off x="0" y="188913"/>
            <a:ext cx="9144000" cy="6473825"/>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96259">
                                            <p:txEl>
                                              <p:pRg st="0" end="0"/>
                                            </p:txEl>
                                          </p:spTgt>
                                        </p:tgtEl>
                                        <p:attrNameLst>
                                          <p:attrName>style.visibility</p:attrName>
                                        </p:attrNameLst>
                                      </p:cBhvr>
                                      <p:to>
                                        <p:strVal val="visible"/>
                                      </p:to>
                                    </p:set>
                                    <p:animEffect transition="in" filter="dissolve">
                                      <p:cBhvr>
                                        <p:cTn id="7" dur="500"/>
                                        <p:tgtEl>
                                          <p:spTgt spid="96259">
                                            <p:txEl>
                                              <p:pRg st="0" end="0"/>
                                            </p:txEl>
                                          </p:spTgt>
                                        </p:tgtEl>
                                      </p:cBhvr>
                                    </p:animEffect>
                                  </p:childTnLst>
                                  <p:subTnLst>
                                    <p:animClr clrSpc="rgb" dir="cw">
                                      <p:cBhvr override="childStyle">
                                        <p:cTn dur="1" fill="hold" display="0" masterRel="nextClick" afterEffect="1"/>
                                        <p:tgtEl>
                                          <p:spTgt spid="96259">
                                            <p:txEl>
                                              <p:pRg st="0" end="0"/>
                                            </p:txEl>
                                          </p:spTgt>
                                        </p:tgtEl>
                                        <p:attrNameLst>
                                          <p:attrName>ppt_c</p:attrName>
                                        </p:attrNameLst>
                                      </p:cBhvr>
                                      <p:to>
                                        <a:srgbClr val="969696"/>
                                      </p:to>
                                    </p:animClr>
                                  </p:sub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96260"/>
                                        </p:tgtEl>
                                        <p:attrNameLst>
                                          <p:attrName>style.visibility</p:attrName>
                                        </p:attrNameLst>
                                      </p:cBhvr>
                                      <p:to>
                                        <p:strVal val="visible"/>
                                      </p:to>
                                    </p:set>
                                    <p:animEffect transition="in" filter="dissolve">
                                      <p:cBhvr>
                                        <p:cTn id="12" dur="500"/>
                                        <p:tgtEl>
                                          <p:spTgt spid="96260"/>
                                        </p:tgtEl>
                                      </p:cBhvr>
                                    </p:animEffect>
                                  </p:childTnLst>
                                  <p:subTnLst>
                                    <p:set>
                                      <p:cBhvr override="childStyle">
                                        <p:cTn dur="1" fill="hold" display="0" masterRel="nextClick" afterEffect="1"/>
                                        <p:tgtEl>
                                          <p:spTgt spid="96260"/>
                                        </p:tgtEl>
                                        <p:attrNameLst>
                                          <p:attrName>style.visibility</p:attrName>
                                        </p:attrNameLst>
                                      </p:cBhvr>
                                      <p:to>
                                        <p:strVal val="hidden"/>
                                      </p:to>
                                    </p:set>
                                  </p:sub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96259">
                                            <p:txEl>
                                              <p:pRg st="1" end="1"/>
                                            </p:txEl>
                                          </p:spTgt>
                                        </p:tgtEl>
                                        <p:attrNameLst>
                                          <p:attrName>style.visibility</p:attrName>
                                        </p:attrNameLst>
                                      </p:cBhvr>
                                      <p:to>
                                        <p:strVal val="visible"/>
                                      </p:to>
                                    </p:set>
                                    <p:animEffect transition="in" filter="dissolve">
                                      <p:cBhvr>
                                        <p:cTn id="17" dur="500"/>
                                        <p:tgtEl>
                                          <p:spTgt spid="96259">
                                            <p:txEl>
                                              <p:pRg st="1" end="1"/>
                                            </p:txEl>
                                          </p:spTgt>
                                        </p:tgtEl>
                                      </p:cBhvr>
                                    </p:animEffect>
                                  </p:childTnLst>
                                  <p:subTnLst>
                                    <p:animClr clrSpc="rgb" dir="cw">
                                      <p:cBhvr override="childStyle">
                                        <p:cTn dur="1" fill="hold" display="0" masterRel="nextClick" afterEffect="1"/>
                                        <p:tgtEl>
                                          <p:spTgt spid="96259">
                                            <p:txEl>
                                              <p:pRg st="1" end="1"/>
                                            </p:txEl>
                                          </p:spTgt>
                                        </p:tgtEl>
                                        <p:attrNameLst>
                                          <p:attrName>ppt_c</p:attrName>
                                        </p:attrNameLst>
                                      </p:cBhvr>
                                      <p:to>
                                        <a:srgbClr val="969696"/>
                                      </p:to>
                                    </p:animClr>
                                  </p:sub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96259">
                                            <p:txEl>
                                              <p:pRg st="2" end="2"/>
                                            </p:txEl>
                                          </p:spTgt>
                                        </p:tgtEl>
                                        <p:attrNameLst>
                                          <p:attrName>style.visibility</p:attrName>
                                        </p:attrNameLst>
                                      </p:cBhvr>
                                      <p:to>
                                        <p:strVal val="visible"/>
                                      </p:to>
                                    </p:set>
                                    <p:animEffect transition="in" filter="dissolve">
                                      <p:cBhvr>
                                        <p:cTn id="22" dur="500"/>
                                        <p:tgtEl>
                                          <p:spTgt spid="96259">
                                            <p:txEl>
                                              <p:pRg st="2" end="2"/>
                                            </p:txEl>
                                          </p:spTgt>
                                        </p:tgtEl>
                                      </p:cBhvr>
                                    </p:animEffect>
                                  </p:childTnLst>
                                  <p:subTnLst>
                                    <p:animClr clrSpc="rgb" dir="cw">
                                      <p:cBhvr override="childStyle">
                                        <p:cTn dur="1" fill="hold" display="0" masterRel="nextClick" afterEffect="1"/>
                                        <p:tgtEl>
                                          <p:spTgt spid="96259">
                                            <p:txEl>
                                              <p:pRg st="2" end="2"/>
                                            </p:txEl>
                                          </p:spTgt>
                                        </p:tgtEl>
                                        <p:attrNameLst>
                                          <p:attrName>ppt_c</p:attrName>
                                        </p:attrNameLst>
                                      </p:cBhvr>
                                      <p:to>
                                        <a:srgbClr val="969696"/>
                                      </p:to>
                                    </p:animClr>
                                  </p:sub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96259">
                                            <p:txEl>
                                              <p:pRg st="3" end="3"/>
                                            </p:txEl>
                                          </p:spTgt>
                                        </p:tgtEl>
                                        <p:attrNameLst>
                                          <p:attrName>style.visibility</p:attrName>
                                        </p:attrNameLst>
                                      </p:cBhvr>
                                      <p:to>
                                        <p:strVal val="visible"/>
                                      </p:to>
                                    </p:set>
                                    <p:animEffect transition="in" filter="dissolve">
                                      <p:cBhvr>
                                        <p:cTn id="27" dur="500"/>
                                        <p:tgtEl>
                                          <p:spTgt spid="96259">
                                            <p:txEl>
                                              <p:pRg st="3" end="3"/>
                                            </p:txEl>
                                          </p:spTgt>
                                        </p:tgtEl>
                                      </p:cBhvr>
                                    </p:animEffect>
                                  </p:childTnLst>
                                  <p:subTnLst>
                                    <p:animClr clrSpc="rgb" dir="cw">
                                      <p:cBhvr override="childStyle">
                                        <p:cTn dur="1" fill="hold" display="0" masterRel="nextClick" afterEffect="1"/>
                                        <p:tgtEl>
                                          <p:spTgt spid="96259">
                                            <p:txEl>
                                              <p:pRg st="3" end="3"/>
                                            </p:txEl>
                                          </p:spTgt>
                                        </p:tgtEl>
                                        <p:attrNameLst>
                                          <p:attrName>ppt_c</p:attrName>
                                        </p:attrNameLst>
                                      </p:cBhvr>
                                      <p:to>
                                        <a:srgbClr val="969696"/>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259"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noChangeArrowheads="1"/>
          </p:cNvSpPr>
          <p:nvPr>
            <p:ph type="title"/>
          </p:nvPr>
        </p:nvSpPr>
        <p:spPr/>
        <p:txBody>
          <a:bodyPr/>
          <a:lstStyle/>
          <a:p>
            <a:r>
              <a:rPr lang="en-US" altLang="zh-CN" dirty="0"/>
              <a:t>1927</a:t>
            </a:r>
            <a:r>
              <a:rPr lang="zh-CN" altLang="en-US" dirty="0"/>
              <a:t>年（续）</a:t>
            </a:r>
          </a:p>
        </p:txBody>
      </p:sp>
      <p:sp>
        <p:nvSpPr>
          <p:cNvPr id="97283" name="Rectangle 3"/>
          <p:cNvSpPr>
            <a:spLocks noGrp="1" noChangeArrowheads="1"/>
          </p:cNvSpPr>
          <p:nvPr>
            <p:ph type="body" idx="1"/>
          </p:nvPr>
        </p:nvSpPr>
        <p:spPr/>
        <p:txBody>
          <a:bodyPr/>
          <a:lstStyle/>
          <a:p>
            <a:r>
              <a:rPr lang="en-US" altLang="zh-CN" dirty="0"/>
              <a:t>4</a:t>
            </a:r>
            <a:r>
              <a:rPr lang="zh-CN" altLang="en-US" dirty="0"/>
              <a:t>月</a:t>
            </a:r>
            <a:r>
              <a:rPr lang="en-US" altLang="zh-CN" dirty="0"/>
              <a:t>27</a:t>
            </a:r>
            <a:r>
              <a:rPr lang="zh-CN" altLang="en-US" dirty="0"/>
              <a:t>日至</a:t>
            </a:r>
            <a:r>
              <a:rPr lang="en-US" altLang="zh-CN" dirty="0"/>
              <a:t>5</a:t>
            </a:r>
            <a:r>
              <a:rPr lang="zh-CN" altLang="en-US" dirty="0"/>
              <a:t>月</a:t>
            </a:r>
            <a:r>
              <a:rPr lang="en-US" altLang="zh-CN" dirty="0"/>
              <a:t>10</a:t>
            </a:r>
            <a:r>
              <a:rPr lang="zh-CN" altLang="en-US" dirty="0"/>
              <a:t>日，出席中国共产党第五次全国代表大会，被选为候补中央执行委员。会议批评了陈独秀的右倾错误</a:t>
            </a:r>
          </a:p>
          <a:p>
            <a:r>
              <a:rPr lang="en-US" altLang="zh-CN" dirty="0"/>
              <a:t>7</a:t>
            </a:r>
            <a:r>
              <a:rPr lang="zh-CN" altLang="en-US" dirty="0"/>
              <a:t>月，武汉汪精卫政府知悉苏联顾问鲍罗廷欲分化国民政府以助中国共产党夺取武汉政府权力之策略后，遂决定取缔共产党言论，又通过</a:t>
            </a:r>
            <a:r>
              <a:rPr lang="zh-CN" altLang="en-US" dirty="0">
                <a:latin typeface="微软雅黑"/>
              </a:rPr>
              <a:t>“</a:t>
            </a:r>
            <a:r>
              <a:rPr lang="zh-CN" altLang="en-US" dirty="0"/>
              <a:t>取缔共产议案</a:t>
            </a:r>
            <a:r>
              <a:rPr lang="zh-CN" altLang="en-US" dirty="0">
                <a:latin typeface="微软雅黑"/>
              </a:rPr>
              <a:t>”</a:t>
            </a:r>
            <a:r>
              <a:rPr lang="zh-CN" altLang="en-US" dirty="0"/>
              <a:t>，罢黜鲍罗廷及其他苏联顾问，八月宣布正式与共产党分裂及逐其党员。宁汉重新合流，是谓</a:t>
            </a:r>
            <a:r>
              <a:rPr lang="zh-CN" altLang="en-US" dirty="0">
                <a:latin typeface="微软雅黑"/>
              </a:rPr>
              <a:t>“</a:t>
            </a:r>
            <a:r>
              <a:rPr lang="zh-CN" altLang="en-US" dirty="0"/>
              <a:t>宁汉复合 </a:t>
            </a:r>
            <a:r>
              <a:rPr lang="zh-CN" altLang="en-US" dirty="0">
                <a:latin typeface="微软雅黑"/>
              </a:rPr>
              <a:t>”</a:t>
            </a:r>
            <a:r>
              <a:rPr lang="zh-CN" altLang="en-US" dirty="0"/>
              <a:t>。</a:t>
            </a:r>
            <a:r>
              <a:rPr lang="zh-CN" altLang="en-US" dirty="0">
                <a:latin typeface="微软雅黑"/>
              </a:rPr>
              <a:t>“</a:t>
            </a:r>
            <a:r>
              <a:rPr lang="zh-CN" altLang="en-US" dirty="0"/>
              <a:t>大革命</a:t>
            </a:r>
            <a:r>
              <a:rPr lang="zh-CN" altLang="en-US" dirty="0">
                <a:latin typeface="微软雅黑"/>
              </a:rPr>
              <a:t>”</a:t>
            </a:r>
            <a:r>
              <a:rPr lang="zh-CN" altLang="en-US" dirty="0"/>
              <a:t>失败。</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Grp="1" noChangeArrowheads="1"/>
          </p:cNvSpPr>
          <p:nvPr>
            <p:ph type="title"/>
          </p:nvPr>
        </p:nvSpPr>
        <p:spPr/>
        <p:txBody>
          <a:bodyPr/>
          <a:lstStyle/>
          <a:p>
            <a:r>
              <a:rPr lang="en-US" altLang="zh-CN" dirty="0"/>
              <a:t>1927</a:t>
            </a:r>
            <a:r>
              <a:rPr lang="zh-CN" altLang="en-US" dirty="0"/>
              <a:t>年（续）</a:t>
            </a:r>
          </a:p>
        </p:txBody>
      </p:sp>
      <p:sp>
        <p:nvSpPr>
          <p:cNvPr id="98307" name="Rectangle 3"/>
          <p:cNvSpPr>
            <a:spLocks noGrp="1" noChangeArrowheads="1"/>
          </p:cNvSpPr>
          <p:nvPr>
            <p:ph type="body" idx="1"/>
          </p:nvPr>
        </p:nvSpPr>
        <p:spPr>
          <a:xfrm>
            <a:off x="179388" y="1449388"/>
            <a:ext cx="8785225" cy="5180012"/>
          </a:xfrm>
        </p:spPr>
        <p:txBody>
          <a:bodyPr/>
          <a:lstStyle/>
          <a:p>
            <a:pPr>
              <a:lnSpc>
                <a:spcPct val="90000"/>
              </a:lnSpc>
            </a:pPr>
            <a:r>
              <a:rPr lang="en-US" altLang="zh-CN" sz="2400" dirty="0"/>
              <a:t>8</a:t>
            </a:r>
            <a:r>
              <a:rPr lang="zh-CN" altLang="en-US" sz="2400" dirty="0"/>
              <a:t>月</a:t>
            </a:r>
            <a:r>
              <a:rPr lang="en-US" altLang="zh-CN" sz="2400" dirty="0"/>
              <a:t>1</a:t>
            </a:r>
            <a:r>
              <a:rPr lang="zh-CN" altLang="en-US" sz="2400" dirty="0"/>
              <a:t>日，南昌起义爆发</a:t>
            </a:r>
            <a:br>
              <a:rPr lang="zh-CN" altLang="en-US" sz="2400" dirty="0"/>
            </a:br>
            <a:r>
              <a:rPr lang="zh-CN" altLang="en-US" sz="2400" dirty="0"/>
              <a:t>同日，同宋庆龄等</a:t>
            </a:r>
            <a:r>
              <a:rPr lang="en-US" altLang="zh-CN" sz="2400" dirty="0"/>
              <a:t>22</a:t>
            </a:r>
            <a:r>
              <a:rPr lang="zh-CN" altLang="en-US" sz="2400" dirty="0"/>
              <a:t>名国民党中央委员联名发表</a:t>
            </a:r>
            <a:r>
              <a:rPr lang="en-US" altLang="zh-CN" sz="2400" dirty="0"/>
              <a:t>《</a:t>
            </a:r>
            <a:r>
              <a:rPr lang="zh-CN" altLang="en-US" sz="2400" dirty="0"/>
              <a:t>中央委员宣言</a:t>
            </a:r>
            <a:r>
              <a:rPr lang="en-US" altLang="zh-CN" sz="2400" dirty="0"/>
              <a:t>》</a:t>
            </a:r>
            <a:r>
              <a:rPr lang="zh-CN" altLang="en-US" sz="2400" dirty="0"/>
              <a:t>，谴责蒋介石、汪精卫背叛国民革命</a:t>
            </a:r>
          </a:p>
          <a:p>
            <a:pPr>
              <a:lnSpc>
                <a:spcPct val="90000"/>
              </a:lnSpc>
            </a:pPr>
            <a:r>
              <a:rPr lang="en-US" altLang="zh-CN" sz="2400" dirty="0"/>
              <a:t>8</a:t>
            </a:r>
            <a:r>
              <a:rPr lang="zh-CN" altLang="en-US" sz="2400" dirty="0"/>
              <a:t>月</a:t>
            </a:r>
            <a:r>
              <a:rPr lang="en-US" altLang="zh-CN" sz="2400" dirty="0"/>
              <a:t>7</a:t>
            </a:r>
            <a:r>
              <a:rPr lang="zh-CN" altLang="en-US" sz="2400" dirty="0"/>
              <a:t>日，出席中共中央在汉口召开的紧急会议，提出</a:t>
            </a:r>
            <a:r>
              <a:rPr lang="zh-CN" altLang="en-US" sz="2400" dirty="0">
                <a:solidFill>
                  <a:srgbClr val="FF0000"/>
                </a:solidFill>
              </a:rPr>
              <a:t>枪杆子里面出政权</a:t>
            </a:r>
            <a:r>
              <a:rPr lang="zh-CN" altLang="en-US" sz="2400" dirty="0"/>
              <a:t>的思想，被选为临时中央政治局候补委员</a:t>
            </a:r>
          </a:p>
          <a:p>
            <a:pPr>
              <a:lnSpc>
                <a:spcPct val="90000"/>
              </a:lnSpc>
            </a:pPr>
            <a:r>
              <a:rPr lang="en-US" altLang="zh-CN" sz="2400" dirty="0"/>
              <a:t>9</a:t>
            </a:r>
            <a:r>
              <a:rPr lang="zh-CN" altLang="en-US" sz="2400" dirty="0"/>
              <a:t>月</a:t>
            </a:r>
            <a:r>
              <a:rPr lang="en-US" altLang="zh-CN" sz="2400" dirty="0"/>
              <a:t>9</a:t>
            </a:r>
            <a:r>
              <a:rPr lang="zh-CN" altLang="en-US" sz="2400" dirty="0"/>
              <a:t>日，湘赣边界秋收起义爆发</a:t>
            </a:r>
          </a:p>
          <a:p>
            <a:pPr>
              <a:lnSpc>
                <a:spcPct val="90000"/>
              </a:lnSpc>
            </a:pPr>
            <a:r>
              <a:rPr lang="en-US" altLang="zh-CN" sz="2400" dirty="0"/>
              <a:t>9</a:t>
            </a:r>
            <a:r>
              <a:rPr lang="zh-CN" altLang="en-US" sz="2400" dirty="0"/>
              <a:t>月</a:t>
            </a:r>
            <a:r>
              <a:rPr lang="en-US" altLang="zh-CN" sz="2400" dirty="0"/>
              <a:t>29</a:t>
            </a:r>
            <a:r>
              <a:rPr lang="zh-CN" altLang="en-US" sz="2400" dirty="0"/>
              <a:t>日，毛泽东率秋收起义部队到达江西永新县三湾村时，提出</a:t>
            </a:r>
            <a:r>
              <a:rPr lang="zh-CN" altLang="en-US" sz="2400" dirty="0">
                <a:latin typeface="微软雅黑"/>
              </a:rPr>
              <a:t>“</a:t>
            </a:r>
            <a:r>
              <a:rPr lang="zh-CN" altLang="en-US" sz="2400" dirty="0"/>
              <a:t>支部建在连上</a:t>
            </a:r>
            <a:r>
              <a:rPr lang="zh-CN" altLang="en-US" sz="2400" dirty="0">
                <a:latin typeface="微软雅黑"/>
              </a:rPr>
              <a:t>”</a:t>
            </a:r>
            <a:r>
              <a:rPr lang="zh-CN" altLang="en-US" sz="2400" dirty="0"/>
              <a:t>、</a:t>
            </a:r>
            <a:r>
              <a:rPr lang="zh-CN" altLang="en-US" sz="2400" dirty="0">
                <a:latin typeface="微软雅黑"/>
              </a:rPr>
              <a:t>“</a:t>
            </a:r>
            <a:r>
              <a:rPr lang="zh-CN" altLang="en-US" sz="2400" dirty="0"/>
              <a:t>党指挥枪</a:t>
            </a:r>
            <a:r>
              <a:rPr lang="zh-CN" altLang="en-US" sz="2400" dirty="0">
                <a:latin typeface="微软雅黑"/>
              </a:rPr>
              <a:t>”</a:t>
            </a:r>
            <a:r>
              <a:rPr lang="zh-CN" altLang="en-US" sz="2400" dirty="0"/>
              <a:t>的原则，称</a:t>
            </a:r>
            <a:r>
              <a:rPr lang="zh-CN" altLang="en-US" sz="2400" dirty="0">
                <a:latin typeface="微软雅黑"/>
              </a:rPr>
              <a:t>“</a:t>
            </a:r>
            <a:r>
              <a:rPr lang="zh-CN" altLang="en-US" sz="2400" dirty="0"/>
              <a:t>三湾改编</a:t>
            </a:r>
            <a:r>
              <a:rPr lang="zh-CN" altLang="en-US" sz="2400" dirty="0">
                <a:latin typeface="微软雅黑"/>
              </a:rPr>
              <a:t>”</a:t>
            </a:r>
            <a:r>
              <a:rPr lang="zh-CN" altLang="en-US" sz="2400" dirty="0"/>
              <a:t>。三湾改编确定了</a:t>
            </a:r>
            <a:r>
              <a:rPr lang="zh-CN" altLang="en-US" sz="2400" dirty="0">
                <a:latin typeface="微软雅黑"/>
              </a:rPr>
              <a:t>“</a:t>
            </a:r>
            <a:r>
              <a:rPr lang="zh-CN" altLang="en-US" sz="2400" dirty="0">
                <a:solidFill>
                  <a:srgbClr val="FF0000"/>
                </a:solidFill>
              </a:rPr>
              <a:t>党指挥枪</a:t>
            </a:r>
            <a:r>
              <a:rPr lang="zh-CN" altLang="en-US" sz="2400" dirty="0">
                <a:latin typeface="微软雅黑"/>
              </a:rPr>
              <a:t>”</a:t>
            </a:r>
            <a:r>
              <a:rPr lang="zh-CN" altLang="en-US" sz="2400" dirty="0"/>
              <a:t>的原则</a:t>
            </a:r>
          </a:p>
          <a:p>
            <a:pPr>
              <a:lnSpc>
                <a:spcPct val="90000"/>
              </a:lnSpc>
            </a:pPr>
            <a:r>
              <a:rPr lang="en-US" altLang="zh-CN" sz="2400" dirty="0"/>
              <a:t>10</a:t>
            </a:r>
            <a:r>
              <a:rPr lang="zh-CN" altLang="en-US" sz="2400" dirty="0"/>
              <a:t>月，秋收起义受挫后，率起义部队到达江西宁冈县茅坪，开始创建井冈山革命根据地</a:t>
            </a:r>
          </a:p>
          <a:p>
            <a:pPr>
              <a:lnSpc>
                <a:spcPct val="90000"/>
              </a:lnSpc>
            </a:pPr>
            <a:r>
              <a:rPr lang="en-US" altLang="zh-CN" sz="2400" dirty="0"/>
              <a:t>11</a:t>
            </a:r>
            <a:r>
              <a:rPr lang="zh-CN" altLang="en-US" sz="2400" dirty="0"/>
              <a:t>月，遭中共临时中央政治局错误指责，被撤销政治局候补委员职务 </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p:cNvSpPr>
            <a:spLocks noGrp="1" noChangeArrowheads="1"/>
          </p:cNvSpPr>
          <p:nvPr>
            <p:ph type="title"/>
          </p:nvPr>
        </p:nvSpPr>
        <p:spPr/>
        <p:txBody>
          <a:bodyPr/>
          <a:lstStyle/>
          <a:p>
            <a:r>
              <a:rPr lang="en-US" altLang="zh-CN" dirty="0">
                <a:latin typeface="微软雅黑"/>
              </a:rPr>
              <a:t>“</a:t>
            </a:r>
            <a:r>
              <a:rPr lang="zh-CN" altLang="en-US" dirty="0"/>
              <a:t>黄金十年</a:t>
            </a:r>
            <a:r>
              <a:rPr lang="zh-CN" altLang="en-US" dirty="0">
                <a:latin typeface="微软雅黑"/>
              </a:rPr>
              <a:t>”</a:t>
            </a:r>
            <a:endParaRPr lang="zh-CN" altLang="en-US" dirty="0"/>
          </a:p>
        </p:txBody>
      </p:sp>
      <p:sp>
        <p:nvSpPr>
          <p:cNvPr id="99331" name="Rectangle 3"/>
          <p:cNvSpPr>
            <a:spLocks noGrp="1" noChangeArrowheads="1"/>
          </p:cNvSpPr>
          <p:nvPr>
            <p:ph type="body" idx="1"/>
          </p:nvPr>
        </p:nvSpPr>
        <p:spPr/>
        <p:txBody>
          <a:bodyPr/>
          <a:lstStyle/>
          <a:p>
            <a:pPr>
              <a:lnSpc>
                <a:spcPct val="90000"/>
              </a:lnSpc>
            </a:pPr>
            <a:r>
              <a:rPr lang="en-US" altLang="zh-CN"/>
              <a:t>1928</a:t>
            </a:r>
            <a:r>
              <a:rPr lang="zh-CN" altLang="en-US"/>
              <a:t>年到</a:t>
            </a:r>
            <a:r>
              <a:rPr lang="en-US" altLang="zh-CN"/>
              <a:t>1937</a:t>
            </a:r>
            <a:r>
              <a:rPr lang="zh-CN" altLang="en-US"/>
              <a:t>年这十年，在华东等地区中国的民族资本获得长足的发展，被称为</a:t>
            </a:r>
            <a:r>
              <a:rPr lang="zh-CN" altLang="en-US">
                <a:latin typeface="微软雅黑"/>
              </a:rPr>
              <a:t>“</a:t>
            </a:r>
            <a:r>
              <a:rPr lang="zh-CN" altLang="en-US"/>
              <a:t>黄金十年</a:t>
            </a:r>
            <a:r>
              <a:rPr lang="zh-CN" altLang="en-US">
                <a:latin typeface="微软雅黑"/>
              </a:rPr>
              <a:t>”</a:t>
            </a:r>
            <a:r>
              <a:rPr lang="zh-CN" altLang="en-US"/>
              <a:t>。国民政府藉外交手段处理了一些割让租界的问题，收回部分外国在华享有的特权，积极进行了法律及刑罚系统的现代化、稳定物价、偿还国债、改革金融及货币系统、铺设铁路及建设公路、改善公共卫生设施、立法对抗毒品交易，以及提高工业及农业生产。教育方面所做的努力也有长足进步。另外，在南昌发起新生活运动，强调儒家道德价值，并且推行国语作为标准语言，推行卫生的现代生活方式</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ChangeArrowheads="1"/>
          </p:cNvSpPr>
          <p:nvPr>
            <p:ph type="title"/>
          </p:nvPr>
        </p:nvSpPr>
        <p:spPr/>
        <p:txBody>
          <a:bodyPr/>
          <a:lstStyle/>
          <a:p>
            <a:r>
              <a:rPr lang="en-US" altLang="zh-CN" dirty="0"/>
              <a:t>1928</a:t>
            </a:r>
            <a:r>
              <a:rPr lang="zh-CN" altLang="en-US" dirty="0"/>
              <a:t>年</a:t>
            </a:r>
          </a:p>
        </p:txBody>
      </p:sp>
      <p:sp>
        <p:nvSpPr>
          <p:cNvPr id="100355" name="Rectangle 3"/>
          <p:cNvSpPr>
            <a:spLocks noGrp="1" noChangeArrowheads="1"/>
          </p:cNvSpPr>
          <p:nvPr>
            <p:ph type="body" idx="1"/>
          </p:nvPr>
        </p:nvSpPr>
        <p:spPr>
          <a:xfrm>
            <a:off x="179388" y="1449388"/>
            <a:ext cx="8785225" cy="5103812"/>
          </a:xfrm>
        </p:spPr>
        <p:txBody>
          <a:bodyPr/>
          <a:lstStyle/>
          <a:p>
            <a:r>
              <a:rPr lang="en-US" altLang="zh-CN" sz="2800"/>
              <a:t>4</a:t>
            </a:r>
            <a:r>
              <a:rPr lang="zh-CN" altLang="en-US" sz="2800"/>
              <a:t>月，率部在江西宁冈县砻市同朱德、陈毅率领的南昌起义军余部和湘南起义农军会师</a:t>
            </a:r>
          </a:p>
          <a:p>
            <a:r>
              <a:rPr lang="en-US" altLang="zh-CN" sz="2800"/>
              <a:t>5</a:t>
            </a:r>
            <a:r>
              <a:rPr lang="zh-CN" altLang="en-US" sz="2800"/>
              <a:t>月，担任两支部队合编成的工农革命军（后改称中国红军）第四军党代表、军委书记</a:t>
            </a:r>
          </a:p>
          <a:p>
            <a:r>
              <a:rPr lang="en-US" altLang="zh-CN" sz="2800"/>
              <a:t>7</a:t>
            </a:r>
            <a:r>
              <a:rPr lang="zh-CN" altLang="en-US" sz="2800"/>
              <a:t>月，在中共第六次全国代表大会上被选为中央委员</a:t>
            </a:r>
          </a:p>
          <a:p>
            <a:r>
              <a:rPr lang="zh-CN" altLang="en-US" sz="2800"/>
              <a:t>秋，与贺子珍（</a:t>
            </a:r>
            <a:r>
              <a:rPr lang="en-US" altLang="zh-CN" sz="2800"/>
              <a:t>1928</a:t>
            </a:r>
            <a:r>
              <a:rPr lang="zh-CN" altLang="en-US" sz="2800"/>
              <a:t>年</a:t>
            </a:r>
            <a:r>
              <a:rPr lang="en-US" altLang="zh-CN" sz="2800"/>
              <a:t>6</a:t>
            </a:r>
            <a:r>
              <a:rPr lang="zh-CN" altLang="en-US" sz="2800"/>
              <a:t>月毛与贺结婚）</a:t>
            </a:r>
          </a:p>
          <a:p>
            <a:r>
              <a:rPr lang="en-US" altLang="zh-CN" sz="2800"/>
              <a:t>10</a:t>
            </a:r>
            <a:r>
              <a:rPr lang="zh-CN" altLang="en-US" sz="2800"/>
              <a:t>月，为中共湘赣边界第二次代表大会起草决议案，提出</a:t>
            </a:r>
            <a:r>
              <a:rPr lang="zh-CN" altLang="en-US" sz="2800">
                <a:latin typeface="微软雅黑"/>
              </a:rPr>
              <a:t>“</a:t>
            </a:r>
            <a:r>
              <a:rPr lang="zh-CN" altLang="en-US" sz="2800">
                <a:solidFill>
                  <a:srgbClr val="FF0000"/>
                </a:solidFill>
              </a:rPr>
              <a:t>工农武装割据</a:t>
            </a:r>
            <a:r>
              <a:rPr lang="zh-CN" altLang="en-US" sz="2800">
                <a:latin typeface="微软雅黑"/>
              </a:rPr>
              <a:t>”</a:t>
            </a:r>
            <a:r>
              <a:rPr lang="zh-CN" altLang="en-US" sz="2800"/>
              <a:t>的思想</a:t>
            </a:r>
          </a:p>
          <a:p>
            <a:r>
              <a:rPr lang="en-US" altLang="zh-CN" sz="2800"/>
              <a:t>11</a:t>
            </a:r>
            <a:r>
              <a:rPr lang="zh-CN" altLang="en-US" sz="2800"/>
              <a:t>月</a:t>
            </a:r>
            <a:r>
              <a:rPr lang="en-US" altLang="zh-CN" sz="2800"/>
              <a:t>25</a:t>
            </a:r>
            <a:r>
              <a:rPr lang="zh-CN" altLang="en-US" sz="2800"/>
              <a:t>日，代表中共红四军前委给中央写报告，总结井冈山工农武装割据的经验</a:t>
            </a:r>
          </a:p>
          <a:p>
            <a:r>
              <a:rPr lang="en-US" altLang="zh-CN" sz="2800"/>
              <a:t>12</a:t>
            </a:r>
            <a:r>
              <a:rPr lang="zh-CN" altLang="en-US" sz="2800"/>
              <a:t>月，主持制定井冈山</a:t>
            </a:r>
            <a:r>
              <a:rPr lang="en-US" altLang="zh-CN" sz="2800"/>
              <a:t>《</a:t>
            </a:r>
            <a:r>
              <a:rPr lang="zh-CN" altLang="en-US" sz="2800"/>
              <a:t>土地法</a:t>
            </a:r>
            <a:r>
              <a:rPr lang="en-US" altLang="zh-CN" sz="2800"/>
              <a:t>》</a:t>
            </a:r>
          </a:p>
        </p:txBody>
      </p:sp>
      <p:pic>
        <p:nvPicPr>
          <p:cNvPr id="100356" name="Picture 4" descr="1936年，与贺子珍在陕北保安"/>
          <p:cNvPicPr>
            <a:picLocks noChangeAspect="1" noChangeArrowheads="1"/>
          </p:cNvPicPr>
          <p:nvPr/>
        </p:nvPicPr>
        <p:blipFill>
          <a:blip r:embed="rId2" cstate="print"/>
          <a:srcRect/>
          <a:stretch>
            <a:fillRect/>
          </a:stretch>
        </p:blipFill>
        <p:spPr bwMode="auto">
          <a:xfrm>
            <a:off x="0" y="47625"/>
            <a:ext cx="9144000" cy="6810375"/>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100355">
                                            <p:txEl>
                                              <p:pRg st="0" end="0"/>
                                            </p:txEl>
                                          </p:spTgt>
                                        </p:tgtEl>
                                        <p:attrNameLst>
                                          <p:attrName>style.visibility</p:attrName>
                                        </p:attrNameLst>
                                      </p:cBhvr>
                                      <p:to>
                                        <p:strVal val="visible"/>
                                      </p:to>
                                    </p:set>
                                    <p:animEffect transition="in" filter="dissolve">
                                      <p:cBhvr>
                                        <p:cTn id="7" dur="500"/>
                                        <p:tgtEl>
                                          <p:spTgt spid="100355">
                                            <p:txEl>
                                              <p:pRg st="0" end="0"/>
                                            </p:txEl>
                                          </p:spTgt>
                                        </p:tgtEl>
                                      </p:cBhvr>
                                    </p:animEffect>
                                  </p:childTnLst>
                                  <p:subTnLst>
                                    <p:animClr clrSpc="rgb" dir="cw">
                                      <p:cBhvr override="childStyle">
                                        <p:cTn dur="1" fill="hold" display="0" masterRel="nextClick" afterEffect="1"/>
                                        <p:tgtEl>
                                          <p:spTgt spid="100355">
                                            <p:txEl>
                                              <p:pRg st="0" end="0"/>
                                            </p:txEl>
                                          </p:spTgt>
                                        </p:tgtEl>
                                        <p:attrNameLst>
                                          <p:attrName>ppt_c</p:attrName>
                                        </p:attrNameLst>
                                      </p:cBhvr>
                                      <p:to>
                                        <a:srgbClr val="969696"/>
                                      </p:to>
                                    </p:animClr>
                                  </p:sub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00355">
                                            <p:txEl>
                                              <p:pRg st="1" end="1"/>
                                            </p:txEl>
                                          </p:spTgt>
                                        </p:tgtEl>
                                        <p:attrNameLst>
                                          <p:attrName>style.visibility</p:attrName>
                                        </p:attrNameLst>
                                      </p:cBhvr>
                                      <p:to>
                                        <p:strVal val="visible"/>
                                      </p:to>
                                    </p:set>
                                    <p:animEffect transition="in" filter="dissolve">
                                      <p:cBhvr>
                                        <p:cTn id="12" dur="500"/>
                                        <p:tgtEl>
                                          <p:spTgt spid="100355">
                                            <p:txEl>
                                              <p:pRg st="1" end="1"/>
                                            </p:txEl>
                                          </p:spTgt>
                                        </p:tgtEl>
                                      </p:cBhvr>
                                    </p:animEffect>
                                  </p:childTnLst>
                                  <p:subTnLst>
                                    <p:animClr clrSpc="rgb" dir="cw">
                                      <p:cBhvr override="childStyle">
                                        <p:cTn dur="1" fill="hold" display="0" masterRel="nextClick" afterEffect="1"/>
                                        <p:tgtEl>
                                          <p:spTgt spid="100355">
                                            <p:txEl>
                                              <p:pRg st="1" end="1"/>
                                            </p:txEl>
                                          </p:spTgt>
                                        </p:tgtEl>
                                        <p:attrNameLst>
                                          <p:attrName>ppt_c</p:attrName>
                                        </p:attrNameLst>
                                      </p:cBhvr>
                                      <p:to>
                                        <a:srgbClr val="969696"/>
                                      </p:to>
                                    </p:animClr>
                                  </p:sub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00355">
                                            <p:txEl>
                                              <p:pRg st="2" end="2"/>
                                            </p:txEl>
                                          </p:spTgt>
                                        </p:tgtEl>
                                        <p:attrNameLst>
                                          <p:attrName>style.visibility</p:attrName>
                                        </p:attrNameLst>
                                      </p:cBhvr>
                                      <p:to>
                                        <p:strVal val="visible"/>
                                      </p:to>
                                    </p:set>
                                    <p:animEffect transition="in" filter="dissolve">
                                      <p:cBhvr>
                                        <p:cTn id="17" dur="500"/>
                                        <p:tgtEl>
                                          <p:spTgt spid="100355">
                                            <p:txEl>
                                              <p:pRg st="2" end="2"/>
                                            </p:txEl>
                                          </p:spTgt>
                                        </p:tgtEl>
                                      </p:cBhvr>
                                    </p:animEffect>
                                  </p:childTnLst>
                                  <p:subTnLst>
                                    <p:animClr clrSpc="rgb" dir="cw">
                                      <p:cBhvr override="childStyle">
                                        <p:cTn dur="1" fill="hold" display="0" masterRel="nextClick" afterEffect="1"/>
                                        <p:tgtEl>
                                          <p:spTgt spid="100355">
                                            <p:txEl>
                                              <p:pRg st="2" end="2"/>
                                            </p:txEl>
                                          </p:spTgt>
                                        </p:tgtEl>
                                        <p:attrNameLst>
                                          <p:attrName>ppt_c</p:attrName>
                                        </p:attrNameLst>
                                      </p:cBhvr>
                                      <p:to>
                                        <a:srgbClr val="969696"/>
                                      </p:to>
                                    </p:animClr>
                                  </p:sub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00355">
                                            <p:txEl>
                                              <p:pRg st="3" end="3"/>
                                            </p:txEl>
                                          </p:spTgt>
                                        </p:tgtEl>
                                        <p:attrNameLst>
                                          <p:attrName>style.visibility</p:attrName>
                                        </p:attrNameLst>
                                      </p:cBhvr>
                                      <p:to>
                                        <p:strVal val="visible"/>
                                      </p:to>
                                    </p:set>
                                    <p:animEffect transition="in" filter="dissolve">
                                      <p:cBhvr>
                                        <p:cTn id="22" dur="500"/>
                                        <p:tgtEl>
                                          <p:spTgt spid="100355">
                                            <p:txEl>
                                              <p:pRg st="3" end="3"/>
                                            </p:txEl>
                                          </p:spTgt>
                                        </p:tgtEl>
                                      </p:cBhvr>
                                    </p:animEffect>
                                  </p:childTnLst>
                                  <p:subTnLst>
                                    <p:animClr clrSpc="rgb" dir="cw">
                                      <p:cBhvr override="childStyle">
                                        <p:cTn dur="1" fill="hold" display="0" masterRel="nextClick" afterEffect="1"/>
                                        <p:tgtEl>
                                          <p:spTgt spid="100355">
                                            <p:txEl>
                                              <p:pRg st="3" end="3"/>
                                            </p:txEl>
                                          </p:spTgt>
                                        </p:tgtEl>
                                        <p:attrNameLst>
                                          <p:attrName>ppt_c</p:attrName>
                                        </p:attrNameLst>
                                      </p:cBhvr>
                                      <p:to>
                                        <a:srgbClr val="969696"/>
                                      </p:to>
                                    </p:animClr>
                                  </p:sub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100356"/>
                                        </p:tgtEl>
                                        <p:attrNameLst>
                                          <p:attrName>style.visibility</p:attrName>
                                        </p:attrNameLst>
                                      </p:cBhvr>
                                      <p:to>
                                        <p:strVal val="visible"/>
                                      </p:to>
                                    </p:set>
                                    <p:animEffect transition="in" filter="dissolve">
                                      <p:cBhvr>
                                        <p:cTn id="27" dur="500"/>
                                        <p:tgtEl>
                                          <p:spTgt spid="100356"/>
                                        </p:tgtEl>
                                      </p:cBhvr>
                                    </p:animEffect>
                                  </p:childTnLst>
                                  <p:subTnLst>
                                    <p:set>
                                      <p:cBhvr override="childStyle">
                                        <p:cTn dur="1" fill="hold" display="0" masterRel="nextClick" afterEffect="1"/>
                                        <p:tgtEl>
                                          <p:spTgt spid="100356"/>
                                        </p:tgtEl>
                                        <p:attrNameLst>
                                          <p:attrName>style.visibility</p:attrName>
                                        </p:attrNameLst>
                                      </p:cBhvr>
                                      <p:to>
                                        <p:strVal val="hidden"/>
                                      </p:to>
                                    </p:set>
                                  </p:sub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100355">
                                            <p:txEl>
                                              <p:pRg st="4" end="4"/>
                                            </p:txEl>
                                          </p:spTgt>
                                        </p:tgtEl>
                                        <p:attrNameLst>
                                          <p:attrName>style.visibility</p:attrName>
                                        </p:attrNameLst>
                                      </p:cBhvr>
                                      <p:to>
                                        <p:strVal val="visible"/>
                                      </p:to>
                                    </p:set>
                                    <p:animEffect transition="in" filter="dissolve">
                                      <p:cBhvr>
                                        <p:cTn id="32" dur="500"/>
                                        <p:tgtEl>
                                          <p:spTgt spid="100355">
                                            <p:txEl>
                                              <p:pRg st="4" end="4"/>
                                            </p:txEl>
                                          </p:spTgt>
                                        </p:tgtEl>
                                      </p:cBhvr>
                                    </p:animEffect>
                                  </p:childTnLst>
                                  <p:subTnLst>
                                    <p:animClr clrSpc="rgb" dir="cw">
                                      <p:cBhvr override="childStyle">
                                        <p:cTn dur="1" fill="hold" display="0" masterRel="nextClick" afterEffect="1"/>
                                        <p:tgtEl>
                                          <p:spTgt spid="100355">
                                            <p:txEl>
                                              <p:pRg st="4" end="4"/>
                                            </p:txEl>
                                          </p:spTgt>
                                        </p:tgtEl>
                                        <p:attrNameLst>
                                          <p:attrName>ppt_c</p:attrName>
                                        </p:attrNameLst>
                                      </p:cBhvr>
                                      <p:to>
                                        <a:srgbClr val="969696"/>
                                      </p:to>
                                    </p:animClr>
                                  </p:sub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100355">
                                            <p:txEl>
                                              <p:pRg st="5" end="5"/>
                                            </p:txEl>
                                          </p:spTgt>
                                        </p:tgtEl>
                                        <p:attrNameLst>
                                          <p:attrName>style.visibility</p:attrName>
                                        </p:attrNameLst>
                                      </p:cBhvr>
                                      <p:to>
                                        <p:strVal val="visible"/>
                                      </p:to>
                                    </p:set>
                                    <p:animEffect transition="in" filter="dissolve">
                                      <p:cBhvr>
                                        <p:cTn id="37" dur="500"/>
                                        <p:tgtEl>
                                          <p:spTgt spid="100355">
                                            <p:txEl>
                                              <p:pRg st="5" end="5"/>
                                            </p:txEl>
                                          </p:spTgt>
                                        </p:tgtEl>
                                      </p:cBhvr>
                                    </p:animEffect>
                                  </p:childTnLst>
                                  <p:subTnLst>
                                    <p:animClr clrSpc="rgb" dir="cw">
                                      <p:cBhvr override="childStyle">
                                        <p:cTn dur="1" fill="hold" display="0" masterRel="nextClick" afterEffect="1"/>
                                        <p:tgtEl>
                                          <p:spTgt spid="100355">
                                            <p:txEl>
                                              <p:pRg st="5" end="5"/>
                                            </p:txEl>
                                          </p:spTgt>
                                        </p:tgtEl>
                                        <p:attrNameLst>
                                          <p:attrName>ppt_c</p:attrName>
                                        </p:attrNameLst>
                                      </p:cBhvr>
                                      <p:to>
                                        <a:srgbClr val="969696"/>
                                      </p:to>
                                    </p:animClr>
                                  </p:sub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100355">
                                            <p:txEl>
                                              <p:pRg st="6" end="6"/>
                                            </p:txEl>
                                          </p:spTgt>
                                        </p:tgtEl>
                                        <p:attrNameLst>
                                          <p:attrName>style.visibility</p:attrName>
                                        </p:attrNameLst>
                                      </p:cBhvr>
                                      <p:to>
                                        <p:strVal val="visible"/>
                                      </p:to>
                                    </p:set>
                                    <p:animEffect transition="in" filter="dissolve">
                                      <p:cBhvr>
                                        <p:cTn id="42" dur="500"/>
                                        <p:tgtEl>
                                          <p:spTgt spid="100355">
                                            <p:txEl>
                                              <p:pRg st="6" end="6"/>
                                            </p:txEl>
                                          </p:spTgt>
                                        </p:tgtEl>
                                      </p:cBhvr>
                                    </p:animEffect>
                                  </p:childTnLst>
                                  <p:subTnLst>
                                    <p:animClr clrSpc="rgb" dir="cw">
                                      <p:cBhvr override="childStyle">
                                        <p:cTn dur="1" fill="hold" display="0" masterRel="nextClick" afterEffect="1"/>
                                        <p:tgtEl>
                                          <p:spTgt spid="100355">
                                            <p:txEl>
                                              <p:pRg st="6" end="6"/>
                                            </p:txEl>
                                          </p:spTgt>
                                        </p:tgtEl>
                                        <p:attrNameLst>
                                          <p:attrName>ppt_c</p:attrName>
                                        </p:attrNameLst>
                                      </p:cBhvr>
                                      <p:to>
                                        <a:srgbClr val="969696"/>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355" grpId="0" uiExpand="1"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Grp="1" noChangeArrowheads="1"/>
          </p:cNvSpPr>
          <p:nvPr>
            <p:ph type="title"/>
          </p:nvPr>
        </p:nvSpPr>
        <p:spPr/>
        <p:txBody>
          <a:bodyPr/>
          <a:lstStyle/>
          <a:p>
            <a:r>
              <a:rPr lang="en-US" altLang="zh-CN" dirty="0"/>
              <a:t>1929</a:t>
            </a:r>
            <a:r>
              <a:rPr lang="zh-CN" altLang="en-US" dirty="0"/>
              <a:t>年</a:t>
            </a:r>
          </a:p>
        </p:txBody>
      </p:sp>
      <p:sp>
        <p:nvSpPr>
          <p:cNvPr id="101379" name="Rectangle 3"/>
          <p:cNvSpPr>
            <a:spLocks noGrp="1" noChangeArrowheads="1"/>
          </p:cNvSpPr>
          <p:nvPr>
            <p:ph type="body" idx="1"/>
          </p:nvPr>
        </p:nvSpPr>
        <p:spPr>
          <a:xfrm>
            <a:off x="179388" y="1449388"/>
            <a:ext cx="8785225" cy="5103812"/>
          </a:xfrm>
        </p:spPr>
        <p:txBody>
          <a:bodyPr/>
          <a:lstStyle/>
          <a:p>
            <a:r>
              <a:rPr lang="en-US" altLang="zh-CN"/>
              <a:t>1</a:t>
            </a:r>
            <a:r>
              <a:rPr lang="zh-CN" altLang="en-US"/>
              <a:t>月，同朱德、陈毅率红四军主力向赣南、闽西进军，至</a:t>
            </a:r>
            <a:r>
              <a:rPr lang="en-US" altLang="zh-CN"/>
              <a:t>1930</a:t>
            </a:r>
            <a:r>
              <a:rPr lang="zh-CN" altLang="en-US"/>
              <a:t>年春赣南、闽西两块革命根据地初步形成</a:t>
            </a:r>
          </a:p>
          <a:p>
            <a:r>
              <a:rPr lang="en-US" altLang="zh-CN"/>
              <a:t>6</a:t>
            </a:r>
            <a:r>
              <a:rPr lang="zh-CN" altLang="en-US"/>
              <a:t>月，出席在龙岩召开的中共红四军第七次代表大会，关于红军的任务、政治工作和军事工作等问题的正确意见未被接受，原由中共中央指定他担任的前委书记职务被改选他人担任。会后，离开红四军主要领导岗位，到闽西休养并指导地方工作</a:t>
            </a:r>
          </a:p>
          <a:p>
            <a:r>
              <a:rPr lang="en-US" altLang="zh-CN"/>
              <a:t>7</a:t>
            </a:r>
            <a:r>
              <a:rPr lang="zh-CN" altLang="en-US"/>
              <a:t>月，指导召开中共闽西第一次代表大会</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ChangeArrowheads="1"/>
          </p:cNvSpPr>
          <p:nvPr>
            <p:ph type="title"/>
          </p:nvPr>
        </p:nvSpPr>
        <p:spPr/>
        <p:txBody>
          <a:bodyPr/>
          <a:lstStyle/>
          <a:p>
            <a:r>
              <a:rPr lang="zh-CN" altLang="en-US" dirty="0"/>
              <a:t>本课要点</a:t>
            </a:r>
          </a:p>
        </p:txBody>
      </p:sp>
      <p:sp>
        <p:nvSpPr>
          <p:cNvPr id="86019" name="Rectangle 3"/>
          <p:cNvSpPr>
            <a:spLocks noGrp="1" noChangeArrowheads="1"/>
          </p:cNvSpPr>
          <p:nvPr>
            <p:ph type="body" idx="1"/>
          </p:nvPr>
        </p:nvSpPr>
        <p:spPr/>
        <p:txBody>
          <a:bodyPr/>
          <a:lstStyle/>
          <a:p>
            <a:r>
              <a:rPr lang="zh-CN" altLang="en-US" sz="3600"/>
              <a:t>毛泽东军事思想的发展历程</a:t>
            </a:r>
          </a:p>
          <a:p>
            <a:r>
              <a:rPr lang="zh-CN" altLang="en-US" sz="3600"/>
              <a:t>毛泽东军事思想的主要内容：</a:t>
            </a:r>
          </a:p>
          <a:p>
            <a:pPr lvl="1"/>
            <a:r>
              <a:rPr lang="zh-CN" altLang="en-US" sz="3200"/>
              <a:t>军事辩证法</a:t>
            </a:r>
          </a:p>
          <a:p>
            <a:pPr lvl="1"/>
            <a:r>
              <a:rPr lang="zh-CN" altLang="en-US" sz="3200"/>
              <a:t>人民军队思想</a:t>
            </a:r>
          </a:p>
          <a:p>
            <a:pPr lvl="1"/>
            <a:r>
              <a:rPr lang="zh-CN" altLang="en-US" sz="3200"/>
              <a:t>人民战争思想</a:t>
            </a:r>
          </a:p>
          <a:p>
            <a:pPr lvl="1"/>
            <a:r>
              <a:rPr lang="zh-CN" altLang="en-US" sz="3200"/>
              <a:t>人民战争的战略战术</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p:cNvSpPr>
            <a:spLocks noGrp="1" noChangeArrowheads="1"/>
          </p:cNvSpPr>
          <p:nvPr>
            <p:ph type="title"/>
          </p:nvPr>
        </p:nvSpPr>
        <p:spPr/>
        <p:txBody>
          <a:bodyPr/>
          <a:lstStyle/>
          <a:p>
            <a:r>
              <a:rPr lang="en-US" altLang="zh-CN" dirty="0"/>
              <a:t>1929</a:t>
            </a:r>
            <a:r>
              <a:rPr lang="zh-CN" altLang="en-US" dirty="0"/>
              <a:t>年（续）</a:t>
            </a:r>
          </a:p>
        </p:txBody>
      </p:sp>
      <p:sp>
        <p:nvSpPr>
          <p:cNvPr id="102403" name="Rectangle 3"/>
          <p:cNvSpPr>
            <a:spLocks noGrp="1" noChangeArrowheads="1"/>
          </p:cNvSpPr>
          <p:nvPr>
            <p:ph type="body" idx="1"/>
          </p:nvPr>
        </p:nvSpPr>
        <p:spPr/>
        <p:txBody>
          <a:bodyPr>
            <a:normAutofit lnSpcReduction="10000"/>
          </a:bodyPr>
          <a:lstStyle/>
          <a:p>
            <a:r>
              <a:rPr lang="en-US" altLang="zh-CN" dirty="0"/>
              <a:t>7~8</a:t>
            </a:r>
            <a:r>
              <a:rPr lang="zh-CN" altLang="en-US" dirty="0"/>
              <a:t>月，“中东路事件”</a:t>
            </a:r>
            <a:endParaRPr lang="en-US" altLang="zh-CN" dirty="0"/>
          </a:p>
          <a:p>
            <a:r>
              <a:rPr lang="en-US" altLang="zh-CN" dirty="0"/>
              <a:t>9</a:t>
            </a:r>
            <a:r>
              <a:rPr lang="zh-CN" altLang="en-US" dirty="0"/>
              <a:t>月，中共中央肯定了毛泽东关于红军的行动策略和建设一支坚强的人民革命军队的正确主张</a:t>
            </a:r>
          </a:p>
          <a:p>
            <a:r>
              <a:rPr lang="en-US" altLang="zh-CN" dirty="0"/>
              <a:t>12</a:t>
            </a:r>
            <a:r>
              <a:rPr lang="zh-CN" altLang="en-US" dirty="0"/>
              <a:t>月，在福建上杭县古田村主持召开中共红四军第九次代表大会，在会上作政治报告，并起草大会决议案（即古田会议决议）</a:t>
            </a:r>
          </a:p>
          <a:p>
            <a:r>
              <a:rPr lang="zh-CN" altLang="en-US" dirty="0"/>
              <a:t>古田决议明确了红军的阶级性质、任务：</a:t>
            </a:r>
            <a:r>
              <a:rPr lang="zh-CN" altLang="en-US" dirty="0">
                <a:latin typeface="微软雅黑"/>
              </a:rPr>
              <a:t>“</a:t>
            </a:r>
            <a:r>
              <a:rPr lang="zh-CN" altLang="en-US" dirty="0"/>
              <a:t>执行革命的政治任务的武装集团</a:t>
            </a:r>
            <a:r>
              <a:rPr lang="zh-CN" altLang="en-US" dirty="0">
                <a:latin typeface="微软雅黑"/>
              </a:rPr>
              <a:t>”</a:t>
            </a:r>
            <a:r>
              <a:rPr lang="zh-CN" altLang="en-US" dirty="0"/>
              <a:t>，</a:t>
            </a:r>
            <a:r>
              <a:rPr lang="zh-CN" altLang="en-US" dirty="0">
                <a:solidFill>
                  <a:srgbClr val="FF0000"/>
                </a:solidFill>
              </a:rPr>
              <a:t>红军建设的根本原则是党对军队的绝对领导</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ChangeArrowheads="1"/>
          </p:cNvSpPr>
          <p:nvPr>
            <p:ph type="title"/>
          </p:nvPr>
        </p:nvSpPr>
        <p:spPr/>
        <p:txBody>
          <a:bodyPr/>
          <a:lstStyle/>
          <a:p>
            <a:r>
              <a:rPr lang="en-US" altLang="zh-CN" dirty="0"/>
              <a:t>1930</a:t>
            </a:r>
            <a:r>
              <a:rPr lang="zh-CN" altLang="en-US" dirty="0"/>
              <a:t>年</a:t>
            </a:r>
          </a:p>
        </p:txBody>
      </p:sp>
      <p:sp>
        <p:nvSpPr>
          <p:cNvPr id="103427" name="Rectangle 3"/>
          <p:cNvSpPr>
            <a:spLocks noGrp="1" noChangeArrowheads="1"/>
          </p:cNvSpPr>
          <p:nvPr>
            <p:ph type="body" idx="1"/>
          </p:nvPr>
        </p:nvSpPr>
        <p:spPr>
          <a:xfrm>
            <a:off x="179388" y="1449388"/>
            <a:ext cx="8785225" cy="4951412"/>
          </a:xfrm>
        </p:spPr>
        <p:txBody>
          <a:bodyPr/>
          <a:lstStyle/>
          <a:p>
            <a:r>
              <a:rPr lang="en-US" altLang="zh-CN" sz="2800"/>
              <a:t>1</a:t>
            </a:r>
            <a:r>
              <a:rPr lang="zh-CN" altLang="en-US" sz="2800"/>
              <a:t>月，针对林彪</a:t>
            </a:r>
            <a:r>
              <a:rPr lang="zh-CN" altLang="en-US" sz="2800">
                <a:latin typeface="微软雅黑"/>
              </a:rPr>
              <a:t>“</a:t>
            </a:r>
            <a:r>
              <a:rPr lang="zh-CN" altLang="en-US" sz="2800"/>
              <a:t>红旗还可以打多久</a:t>
            </a:r>
            <a:r>
              <a:rPr lang="zh-CN" altLang="en-US" sz="2800">
                <a:latin typeface="微软雅黑"/>
              </a:rPr>
              <a:t>”</a:t>
            </a:r>
            <a:r>
              <a:rPr lang="zh-CN" altLang="en-US" sz="2800"/>
              <a:t>的疑问写了复信即</a:t>
            </a:r>
            <a:r>
              <a:rPr lang="en-US" altLang="zh-CN" sz="2800"/>
              <a:t>《</a:t>
            </a:r>
            <a:r>
              <a:rPr lang="zh-CN" altLang="en-US" sz="2800"/>
              <a:t>星星之火，可以燎原</a:t>
            </a:r>
            <a:r>
              <a:rPr lang="en-US" altLang="zh-CN" sz="2800"/>
              <a:t>》</a:t>
            </a:r>
            <a:r>
              <a:rPr lang="zh-CN" altLang="en-US" sz="2800"/>
              <a:t>一文，阐述关于</a:t>
            </a:r>
            <a:r>
              <a:rPr lang="zh-CN" altLang="en-US" sz="2800">
                <a:solidFill>
                  <a:srgbClr val="FF0000"/>
                </a:solidFill>
              </a:rPr>
              <a:t>农村包围城市、武装夺取政权</a:t>
            </a:r>
            <a:r>
              <a:rPr lang="zh-CN" altLang="en-US" sz="2800"/>
              <a:t>的中国革命道路的理论</a:t>
            </a:r>
          </a:p>
          <a:p>
            <a:r>
              <a:rPr lang="en-US" altLang="zh-CN" sz="2800"/>
              <a:t>5</a:t>
            </a:r>
            <a:r>
              <a:rPr lang="zh-CN" altLang="en-US" sz="2800"/>
              <a:t>月，在江西寻乌作调查；同时撰写</a:t>
            </a:r>
            <a:r>
              <a:rPr lang="en-US" altLang="zh-CN" sz="2800"/>
              <a:t>《</a:t>
            </a:r>
            <a:r>
              <a:rPr lang="zh-CN" altLang="en-US" sz="2800"/>
              <a:t>反对本本主义</a:t>
            </a:r>
            <a:r>
              <a:rPr lang="en-US" altLang="zh-CN" sz="2800"/>
              <a:t>》</a:t>
            </a:r>
            <a:r>
              <a:rPr lang="zh-CN" altLang="en-US" sz="2800"/>
              <a:t>一文，提出</a:t>
            </a:r>
            <a:r>
              <a:rPr lang="zh-CN" altLang="en-US" sz="2800">
                <a:latin typeface="微软雅黑"/>
              </a:rPr>
              <a:t>“</a:t>
            </a:r>
            <a:r>
              <a:rPr lang="zh-CN" altLang="en-US" sz="2800">
                <a:solidFill>
                  <a:srgbClr val="FF0000"/>
                </a:solidFill>
              </a:rPr>
              <a:t>没有调查，没有发言权</a:t>
            </a:r>
            <a:r>
              <a:rPr lang="zh-CN" altLang="en-US" sz="2800">
                <a:latin typeface="微软雅黑"/>
              </a:rPr>
              <a:t>”</a:t>
            </a:r>
            <a:endParaRPr lang="zh-CN" altLang="en-US" sz="2800"/>
          </a:p>
          <a:p>
            <a:r>
              <a:rPr lang="en-US" altLang="zh-CN" sz="2800"/>
              <a:t>8</a:t>
            </a:r>
            <a:r>
              <a:rPr lang="zh-CN" altLang="en-US" sz="2800"/>
              <a:t>月，任红一方面军总政治委员和中共总前敌委员会书记</a:t>
            </a:r>
          </a:p>
          <a:p>
            <a:r>
              <a:rPr lang="en-US" altLang="zh-CN" sz="2800"/>
              <a:t>9</a:t>
            </a:r>
            <a:r>
              <a:rPr lang="zh-CN" altLang="en-US" sz="2800"/>
              <a:t>月，在中共六届三中全会上被选为政治局候补委员</a:t>
            </a:r>
          </a:p>
          <a:p>
            <a:r>
              <a:rPr lang="zh-CN" altLang="en-US" sz="2800"/>
              <a:t>年底，杨开慧遭杀害</a:t>
            </a:r>
          </a:p>
          <a:p>
            <a:r>
              <a:rPr lang="en-US" altLang="zh-CN" sz="2800"/>
              <a:t>12</a:t>
            </a:r>
            <a:r>
              <a:rPr lang="zh-CN" altLang="en-US" sz="2800"/>
              <a:t>月</a:t>
            </a:r>
            <a:r>
              <a:rPr lang="en-US" altLang="zh-CN" sz="2800"/>
              <a:t>30</a:t>
            </a:r>
            <a:r>
              <a:rPr lang="zh-CN" altLang="en-US" sz="2800"/>
              <a:t>日至次年</a:t>
            </a:r>
            <a:r>
              <a:rPr lang="en-US" altLang="zh-CN" sz="2800"/>
              <a:t>1</a:t>
            </a:r>
            <a:r>
              <a:rPr lang="zh-CN" altLang="en-US" sz="2800"/>
              <a:t>月</a:t>
            </a:r>
            <a:r>
              <a:rPr lang="en-US" altLang="zh-CN" sz="2800"/>
              <a:t>3</a:t>
            </a:r>
            <a:r>
              <a:rPr lang="zh-CN" altLang="en-US" sz="2800"/>
              <a:t>日，同朱德等指挥红一方面军粉碎国民党军第一次</a:t>
            </a:r>
            <a:r>
              <a:rPr lang="zh-CN" altLang="en-US" sz="2800">
                <a:latin typeface="微软雅黑"/>
              </a:rPr>
              <a:t>“</a:t>
            </a:r>
            <a:r>
              <a:rPr lang="zh-CN" altLang="en-US" sz="2800"/>
              <a:t>围剿</a:t>
            </a:r>
            <a:r>
              <a:rPr lang="zh-CN" altLang="en-US" sz="2800">
                <a:latin typeface="微软雅黑"/>
              </a:rPr>
              <a:t>”</a:t>
            </a:r>
            <a:endParaRPr lang="zh-CN" altLang="en-US" sz="280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en-US" altLang="zh-CN" dirty="0"/>
              <a:t>1930-05-19</a:t>
            </a:r>
            <a:br>
              <a:rPr lang="en-US" altLang="zh-CN" dirty="0"/>
            </a:br>
            <a:r>
              <a:rPr lang="en-US" altLang="zh-CN" dirty="0"/>
              <a:t>Time cover</a:t>
            </a:r>
            <a:endParaRPr lang="zh-CN" altLang="en-US" dirty="0"/>
          </a:p>
        </p:txBody>
      </p:sp>
      <p:sp>
        <p:nvSpPr>
          <p:cNvPr id="3" name="内容占位符 2"/>
          <p:cNvSpPr>
            <a:spLocks noGrp="1"/>
          </p:cNvSpPr>
          <p:nvPr>
            <p:ph idx="1"/>
          </p:nvPr>
        </p:nvSpPr>
        <p:spPr/>
        <p:txBody>
          <a:bodyPr/>
          <a:lstStyle/>
          <a:p>
            <a:r>
              <a:rPr lang="zh-CN" altLang="en-US" dirty="0"/>
              <a:t>阎锡山</a:t>
            </a:r>
            <a:endParaRPr lang="en-US" altLang="zh-CN" dirty="0"/>
          </a:p>
          <a:p>
            <a:pPr lvl="1"/>
            <a:r>
              <a:rPr lang="en-US" altLang="zh-CN" dirty="0"/>
              <a:t>China’s Next </a:t>
            </a:r>
            <a:br>
              <a:rPr lang="en-US" altLang="zh-CN" dirty="0"/>
            </a:br>
            <a:r>
              <a:rPr lang="en-US" altLang="zh-CN" dirty="0"/>
              <a:t>President</a:t>
            </a: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75130" y="0"/>
            <a:ext cx="5184576" cy="6830679"/>
          </a:xfrm>
          <a:prstGeom prst="rect">
            <a:avLst/>
          </a:prstGeom>
        </p:spPr>
      </p:pic>
    </p:spTree>
    <p:extLst>
      <p:ext uri="{BB962C8B-B14F-4D97-AF65-F5344CB8AC3E}">
        <p14:creationId xmlns:p14="http://schemas.microsoft.com/office/powerpoint/2010/main" val="23733061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1930</a:t>
            </a:r>
            <a:r>
              <a:rPr lang="zh-CN" altLang="en-US" dirty="0"/>
              <a:t>年，蒋冯阎大战</a:t>
            </a:r>
          </a:p>
        </p:txBody>
      </p:sp>
      <p:sp>
        <p:nvSpPr>
          <p:cNvPr id="3" name="内容占位符 2"/>
          <p:cNvSpPr>
            <a:spLocks noGrp="1"/>
          </p:cNvSpPr>
          <p:nvPr>
            <p:ph idx="1"/>
          </p:nvPr>
        </p:nvSpPr>
        <p:spPr/>
        <p:txBody>
          <a:bodyPr/>
          <a:lstStyle/>
          <a:p>
            <a:r>
              <a:rPr lang="zh-CN" altLang="en-US" dirty="0"/>
              <a:t>又称“中原大战”，冯玉祥、阎锡山联合与蒋介石作战。</a:t>
            </a:r>
            <a:r>
              <a:rPr lang="en-US" altLang="zh-CN" dirty="0"/>
              <a:t>5</a:t>
            </a:r>
            <a:r>
              <a:rPr lang="zh-CN" altLang="en-US" dirty="0"/>
              <a:t>月～</a:t>
            </a:r>
            <a:r>
              <a:rPr lang="en-US" altLang="zh-CN" dirty="0"/>
              <a:t>11</a:t>
            </a:r>
            <a:r>
              <a:rPr lang="zh-CN" altLang="en-US" dirty="0"/>
              <a:t>月共战斗</a:t>
            </a:r>
            <a:r>
              <a:rPr lang="en-US" altLang="zh-CN" dirty="0"/>
              <a:t>7</a:t>
            </a:r>
            <a:r>
              <a:rPr lang="zh-CN" altLang="en-US" dirty="0"/>
              <a:t>月。</a:t>
            </a:r>
            <a:endParaRPr lang="en-US" altLang="zh-CN" dirty="0"/>
          </a:p>
          <a:p>
            <a:r>
              <a:rPr lang="zh-CN" altLang="en-US" dirty="0"/>
              <a:t>冯阎及支持各方兵力共约</a:t>
            </a:r>
            <a:r>
              <a:rPr lang="en-US" altLang="zh-CN" dirty="0"/>
              <a:t>70</a:t>
            </a:r>
            <a:r>
              <a:rPr lang="zh-CN" altLang="en-US" dirty="0"/>
              <a:t>万，蒋兵力</a:t>
            </a:r>
            <a:r>
              <a:rPr lang="en-US" altLang="zh-CN" dirty="0"/>
              <a:t>30</a:t>
            </a:r>
            <a:r>
              <a:rPr lang="zh-CN" altLang="en-US" dirty="0"/>
              <a:t>万</a:t>
            </a:r>
            <a:endParaRPr lang="en-US" altLang="zh-CN" dirty="0"/>
          </a:p>
          <a:p>
            <a:r>
              <a:rPr lang="zh-CN" altLang="en-US" dirty="0"/>
              <a:t>蒋制定正确战略，在初战不利情况下，利用冯阎等之间矛盾，集中兵力各个击破</a:t>
            </a:r>
            <a:endParaRPr lang="en-US" altLang="zh-CN" dirty="0"/>
          </a:p>
          <a:p>
            <a:r>
              <a:rPr lang="zh-CN" altLang="en-US" dirty="0"/>
              <a:t>国民党内部再无能与蒋较量的军事力量，蒋在国民党中的统治地位进一步加强</a:t>
            </a:r>
            <a:endParaRPr lang="en-US" altLang="zh-CN" dirty="0"/>
          </a:p>
          <a:p>
            <a:r>
              <a:rPr lang="zh-CN" altLang="en-US" dirty="0"/>
              <a:t>蒋年底开始“剿匪”</a:t>
            </a:r>
          </a:p>
        </p:txBody>
      </p:sp>
      <p:pic>
        <p:nvPicPr>
          <p:cNvPr id="4" name="图片 3" descr="Chinese_civil_war_map_02.jpg"/>
          <p:cNvPicPr>
            <a:picLocks noChangeAspect="1"/>
          </p:cNvPicPr>
          <p:nvPr/>
        </p:nvPicPr>
        <p:blipFill>
          <a:blip r:embed="rId2" cstate="print"/>
          <a:stretch>
            <a:fillRect/>
          </a:stretch>
        </p:blipFill>
        <p:spPr>
          <a:xfrm>
            <a:off x="74886" y="0"/>
            <a:ext cx="8994228" cy="6858000"/>
          </a:xfrm>
          <a:prstGeom prst="rect">
            <a:avLst/>
          </a:prstGeom>
        </p:spPr>
      </p:pic>
    </p:spTree>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subTnLst>
                                    <p:set>
                                      <p:cBhvr override="childStyle">
                                        <p:cTn dur="1" fill="hold" display="0" masterRel="nextClick" afterEffect="1"/>
                                        <p:tgtEl>
                                          <p:spTgt spid="4"/>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en-US" altLang="zh-CN" dirty="0"/>
              <a:t>1931-10-26</a:t>
            </a:r>
            <a:br>
              <a:rPr lang="en-US" altLang="zh-CN" dirty="0"/>
            </a:br>
            <a:r>
              <a:rPr lang="en-US" altLang="zh-CN" dirty="0"/>
              <a:t>Time cover</a:t>
            </a:r>
            <a:endParaRPr lang="zh-CN" altLang="en-US" dirty="0"/>
          </a:p>
        </p:txBody>
      </p:sp>
      <p:sp>
        <p:nvSpPr>
          <p:cNvPr id="3" name="内容占位符 2"/>
          <p:cNvSpPr>
            <a:spLocks noGrp="1"/>
          </p:cNvSpPr>
          <p:nvPr>
            <p:ph idx="1"/>
          </p:nvPr>
        </p:nvSpPr>
        <p:spPr/>
        <p:txBody>
          <a:bodyPr/>
          <a:lstStyle/>
          <a:p>
            <a:r>
              <a:rPr lang="zh-CN" altLang="en-US" dirty="0"/>
              <a:t>蒋介石</a:t>
            </a:r>
            <a:r>
              <a:rPr lang="en-US" altLang="zh-CN" dirty="0"/>
              <a:t>&amp;</a:t>
            </a:r>
            <a:r>
              <a:rPr lang="zh-CN" altLang="en-US" dirty="0"/>
              <a:t>宋美龄</a:t>
            </a:r>
            <a:endParaRPr lang="en-US" altLang="zh-CN" dirty="0"/>
          </a:p>
          <a:p>
            <a:pPr lvl="1"/>
            <a:r>
              <a:rPr lang="en-US" altLang="zh-CN" dirty="0"/>
              <a:t>President of </a:t>
            </a:r>
            <a:br>
              <a:rPr lang="en-US" altLang="zh-CN" dirty="0"/>
            </a:br>
            <a:r>
              <a:rPr lang="en-US" altLang="zh-CN" dirty="0"/>
              <a:t>China &amp; Wife</a:t>
            </a: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3887" y="0"/>
            <a:ext cx="5205313" cy="6858000"/>
          </a:xfrm>
          <a:prstGeom prst="rect">
            <a:avLst/>
          </a:prstGeom>
        </p:spPr>
      </p:pic>
    </p:spTree>
    <p:extLst>
      <p:ext uri="{BB962C8B-B14F-4D97-AF65-F5344CB8AC3E}">
        <p14:creationId xmlns:p14="http://schemas.microsoft.com/office/powerpoint/2010/main" val="1422291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p:cNvSpPr>
            <a:spLocks noGrp="1" noChangeArrowheads="1"/>
          </p:cNvSpPr>
          <p:nvPr>
            <p:ph type="title"/>
          </p:nvPr>
        </p:nvSpPr>
        <p:spPr/>
        <p:txBody>
          <a:bodyPr/>
          <a:lstStyle/>
          <a:p>
            <a:r>
              <a:rPr lang="en-US" altLang="zh-CN" dirty="0"/>
              <a:t>1931</a:t>
            </a:r>
            <a:r>
              <a:rPr lang="zh-CN" altLang="en-US" dirty="0"/>
              <a:t>年</a:t>
            </a:r>
          </a:p>
        </p:txBody>
      </p:sp>
      <p:sp>
        <p:nvSpPr>
          <p:cNvPr id="104451" name="Rectangle 3"/>
          <p:cNvSpPr>
            <a:spLocks noGrp="1" noChangeArrowheads="1"/>
          </p:cNvSpPr>
          <p:nvPr>
            <p:ph type="body" idx="1"/>
          </p:nvPr>
        </p:nvSpPr>
        <p:spPr>
          <a:xfrm>
            <a:off x="179388" y="1449388"/>
            <a:ext cx="8785225" cy="5103812"/>
          </a:xfrm>
        </p:spPr>
        <p:txBody>
          <a:bodyPr/>
          <a:lstStyle/>
          <a:p>
            <a:r>
              <a:rPr lang="en-US" altLang="zh-CN"/>
              <a:t>1</a:t>
            </a:r>
            <a:r>
              <a:rPr lang="zh-CN" altLang="en-US"/>
              <a:t>月</a:t>
            </a:r>
            <a:r>
              <a:rPr lang="en-US" altLang="zh-CN"/>
              <a:t>7</a:t>
            </a:r>
            <a:r>
              <a:rPr lang="zh-CN" altLang="en-US"/>
              <a:t>日，中共扩大的六届四中全会在上海举行，被选为中共中央政治局候补委员</a:t>
            </a:r>
            <a:r>
              <a:rPr lang="en-US" altLang="zh-CN"/>
              <a:t>(</a:t>
            </a:r>
            <a:r>
              <a:rPr lang="zh-CN" altLang="en-US"/>
              <a:t>未出席会议</a:t>
            </a:r>
            <a:r>
              <a:rPr lang="en-US" altLang="zh-CN"/>
              <a:t>)</a:t>
            </a:r>
            <a:r>
              <a:rPr lang="zh-CN" altLang="en-US"/>
              <a:t>。王明在共产国际代表扶持下进入中央政治局</a:t>
            </a:r>
          </a:p>
          <a:p>
            <a:r>
              <a:rPr lang="en-US" altLang="zh-CN"/>
              <a:t>4</a:t>
            </a:r>
            <a:r>
              <a:rPr lang="zh-CN" altLang="en-US"/>
              <a:t>月至</a:t>
            </a:r>
            <a:r>
              <a:rPr lang="en-US" altLang="zh-CN"/>
              <a:t>5</a:t>
            </a:r>
            <a:r>
              <a:rPr lang="zh-CN" altLang="en-US"/>
              <a:t>月，同朱德等指挥红一方面军粉碎国民党军第二次</a:t>
            </a:r>
            <a:r>
              <a:rPr lang="zh-CN" altLang="en-US">
                <a:latin typeface="微软雅黑"/>
              </a:rPr>
              <a:t>“</a:t>
            </a:r>
            <a:r>
              <a:rPr lang="zh-CN" altLang="en-US"/>
              <a:t>围剿</a:t>
            </a:r>
            <a:r>
              <a:rPr lang="zh-CN" altLang="en-US">
                <a:latin typeface="微软雅黑"/>
              </a:rPr>
              <a:t>”</a:t>
            </a:r>
            <a:endParaRPr lang="zh-CN" altLang="en-US"/>
          </a:p>
          <a:p>
            <a:r>
              <a:rPr lang="en-US" altLang="zh-CN"/>
              <a:t>7</a:t>
            </a:r>
            <a:r>
              <a:rPr lang="zh-CN" altLang="en-US"/>
              <a:t>月至</a:t>
            </a:r>
            <a:r>
              <a:rPr lang="en-US" altLang="zh-CN"/>
              <a:t>9</a:t>
            </a:r>
            <a:r>
              <a:rPr lang="zh-CN" altLang="en-US"/>
              <a:t>月，粉碎国民党军第三次</a:t>
            </a:r>
            <a:r>
              <a:rPr lang="zh-CN" altLang="en-US">
                <a:latin typeface="微软雅黑"/>
              </a:rPr>
              <a:t>“</a:t>
            </a:r>
            <a:r>
              <a:rPr lang="zh-CN" altLang="en-US"/>
              <a:t>围剿</a:t>
            </a:r>
            <a:r>
              <a:rPr lang="zh-CN" altLang="en-US">
                <a:latin typeface="微软雅黑"/>
              </a:rPr>
              <a:t>”</a:t>
            </a:r>
            <a:r>
              <a:rPr lang="zh-CN" altLang="en-US"/>
              <a:t>。反围剿的胜利意味着朱毛红军完成了小型游击战到</a:t>
            </a:r>
            <a:r>
              <a:rPr lang="zh-CN" altLang="en-US">
                <a:solidFill>
                  <a:srgbClr val="FF0000"/>
                </a:solidFill>
              </a:rPr>
              <a:t>大规模山地游击战、运动战</a:t>
            </a:r>
            <a:r>
              <a:rPr lang="zh-CN" altLang="en-US"/>
              <a:t>的转变</a:t>
            </a:r>
          </a:p>
          <a:p>
            <a:r>
              <a:rPr lang="en-US" altLang="zh-CN"/>
              <a:t>9</a:t>
            </a:r>
            <a:r>
              <a:rPr lang="zh-CN" altLang="en-US"/>
              <a:t>月</a:t>
            </a:r>
            <a:r>
              <a:rPr lang="en-US" altLang="zh-CN"/>
              <a:t>18</a:t>
            </a:r>
            <a:r>
              <a:rPr lang="zh-CN" altLang="en-US"/>
              <a:t>日，</a:t>
            </a:r>
            <a:r>
              <a:rPr lang="zh-CN" altLang="en-US">
                <a:latin typeface="微软雅黑"/>
              </a:rPr>
              <a:t>“</a:t>
            </a:r>
            <a:r>
              <a:rPr lang="zh-CN" altLang="en-US"/>
              <a:t>九一八</a:t>
            </a:r>
            <a:r>
              <a:rPr lang="zh-CN" altLang="en-US">
                <a:latin typeface="微软雅黑"/>
              </a:rPr>
              <a:t>”</a:t>
            </a:r>
            <a:r>
              <a:rPr lang="zh-CN" altLang="en-US"/>
              <a:t>事变爆发</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p:cNvSpPr>
            <a:spLocks noGrp="1" noChangeArrowheads="1"/>
          </p:cNvSpPr>
          <p:nvPr>
            <p:ph type="title"/>
          </p:nvPr>
        </p:nvSpPr>
        <p:spPr/>
        <p:txBody>
          <a:bodyPr/>
          <a:lstStyle/>
          <a:p>
            <a:r>
              <a:rPr lang="en-US" altLang="zh-CN" dirty="0"/>
              <a:t>1931</a:t>
            </a:r>
            <a:r>
              <a:rPr lang="zh-CN" altLang="en-US" dirty="0"/>
              <a:t>年（续）</a:t>
            </a:r>
          </a:p>
        </p:txBody>
      </p:sp>
      <p:sp>
        <p:nvSpPr>
          <p:cNvPr id="105475" name="Rectangle 3"/>
          <p:cNvSpPr>
            <a:spLocks noGrp="1" noChangeArrowheads="1"/>
          </p:cNvSpPr>
          <p:nvPr>
            <p:ph type="body" idx="1"/>
          </p:nvPr>
        </p:nvSpPr>
        <p:spPr/>
        <p:txBody>
          <a:bodyPr/>
          <a:lstStyle/>
          <a:p>
            <a:r>
              <a:rPr lang="en-US" altLang="zh-CN"/>
              <a:t>11</a:t>
            </a:r>
            <a:r>
              <a:rPr lang="zh-CN" altLang="en-US"/>
              <a:t>月</a:t>
            </a:r>
            <a:r>
              <a:rPr lang="en-US" altLang="zh-CN"/>
              <a:t>1</a:t>
            </a:r>
            <a:r>
              <a:rPr lang="zh-CN" altLang="en-US"/>
              <a:t>日至</a:t>
            </a:r>
            <a:r>
              <a:rPr lang="en-US" altLang="zh-CN"/>
              <a:t>5</a:t>
            </a:r>
            <a:r>
              <a:rPr lang="zh-CN" altLang="en-US"/>
              <a:t>日，在中央苏区党组织召开的第一次代表大会</a:t>
            </a:r>
            <a:r>
              <a:rPr lang="en-US" altLang="zh-CN"/>
              <a:t>(</a:t>
            </a:r>
            <a:r>
              <a:rPr lang="zh-CN" altLang="en-US"/>
              <a:t>赣南会议</a:t>
            </a:r>
            <a:r>
              <a:rPr lang="en-US" altLang="zh-CN"/>
              <a:t>)</a:t>
            </a:r>
            <a:r>
              <a:rPr lang="zh-CN" altLang="en-US"/>
              <a:t>上受到排挤，被指责为</a:t>
            </a:r>
            <a:r>
              <a:rPr lang="zh-CN" altLang="en-US">
                <a:latin typeface="微软雅黑"/>
              </a:rPr>
              <a:t>“</a:t>
            </a:r>
            <a:r>
              <a:rPr lang="zh-CN" altLang="en-US"/>
              <a:t>狭隘的经验论</a:t>
            </a:r>
            <a:r>
              <a:rPr lang="zh-CN" altLang="en-US">
                <a:latin typeface="微软雅黑"/>
              </a:rPr>
              <a:t>”</a:t>
            </a:r>
            <a:r>
              <a:rPr lang="zh-CN" altLang="en-US"/>
              <a:t>、</a:t>
            </a:r>
            <a:r>
              <a:rPr lang="zh-CN" altLang="en-US">
                <a:latin typeface="微软雅黑"/>
              </a:rPr>
              <a:t>“</a:t>
            </a:r>
            <a:r>
              <a:rPr lang="zh-CN" altLang="en-US"/>
              <a:t>富农路线</a:t>
            </a:r>
            <a:r>
              <a:rPr lang="zh-CN" altLang="en-US">
                <a:latin typeface="微软雅黑"/>
              </a:rPr>
              <a:t>”</a:t>
            </a:r>
            <a:r>
              <a:rPr lang="zh-CN" altLang="en-US"/>
              <a:t>和</a:t>
            </a:r>
            <a:r>
              <a:rPr lang="zh-CN" altLang="en-US">
                <a:latin typeface="微软雅黑"/>
              </a:rPr>
              <a:t>“</a:t>
            </a:r>
            <a:r>
              <a:rPr lang="zh-CN" altLang="en-US"/>
              <a:t>极严重的一贯右倾机会主义</a:t>
            </a:r>
            <a:r>
              <a:rPr lang="zh-CN" altLang="en-US">
                <a:latin typeface="微软雅黑"/>
              </a:rPr>
              <a:t>”</a:t>
            </a:r>
            <a:endParaRPr lang="zh-CN" altLang="en-US"/>
          </a:p>
          <a:p>
            <a:r>
              <a:rPr lang="en-US" altLang="zh-CN"/>
              <a:t>11</a:t>
            </a:r>
            <a:r>
              <a:rPr lang="zh-CN" altLang="en-US"/>
              <a:t>月，在中华苏维埃第一次全国代表大会上作报告；在中华苏维埃共和国中央执行委员会第一次会议上当选为主席和人民委员会主席</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ChangeArrowheads="1"/>
          </p:cNvSpPr>
          <p:nvPr>
            <p:ph type="title"/>
          </p:nvPr>
        </p:nvSpPr>
        <p:spPr/>
        <p:txBody>
          <a:bodyPr/>
          <a:lstStyle/>
          <a:p>
            <a:r>
              <a:rPr lang="en-US" altLang="zh-CN" dirty="0"/>
              <a:t>1932</a:t>
            </a:r>
            <a:r>
              <a:rPr lang="zh-CN" altLang="en-US" dirty="0"/>
              <a:t>年</a:t>
            </a:r>
          </a:p>
        </p:txBody>
      </p:sp>
      <p:sp>
        <p:nvSpPr>
          <p:cNvPr id="106499" name="Rectangle 3"/>
          <p:cNvSpPr>
            <a:spLocks noGrp="1" noChangeArrowheads="1"/>
          </p:cNvSpPr>
          <p:nvPr>
            <p:ph type="body" idx="1"/>
          </p:nvPr>
        </p:nvSpPr>
        <p:spPr/>
        <p:txBody>
          <a:bodyPr/>
          <a:lstStyle/>
          <a:p>
            <a:r>
              <a:rPr lang="en-US" altLang="zh-CN"/>
              <a:t>4</a:t>
            </a:r>
            <a:r>
              <a:rPr lang="zh-CN" altLang="en-US"/>
              <a:t>月</a:t>
            </a:r>
            <a:r>
              <a:rPr lang="en-US" altLang="zh-CN"/>
              <a:t>15</a:t>
            </a:r>
            <a:r>
              <a:rPr lang="zh-CN" altLang="en-US"/>
              <a:t>日，发表</a:t>
            </a:r>
            <a:r>
              <a:rPr lang="en-US" altLang="zh-CN"/>
              <a:t>《</a:t>
            </a:r>
            <a:r>
              <a:rPr lang="zh-CN" altLang="en-US"/>
              <a:t>对日战争宣言</a:t>
            </a:r>
            <a:r>
              <a:rPr lang="en-US" altLang="zh-CN"/>
              <a:t>》</a:t>
            </a:r>
          </a:p>
          <a:p>
            <a:r>
              <a:rPr lang="en-US" altLang="zh-CN"/>
              <a:t>5</a:t>
            </a:r>
            <a:r>
              <a:rPr lang="zh-CN" altLang="en-US"/>
              <a:t>月</a:t>
            </a:r>
            <a:r>
              <a:rPr lang="en-US" altLang="zh-CN"/>
              <a:t>9</a:t>
            </a:r>
            <a:r>
              <a:rPr lang="zh-CN" altLang="en-US"/>
              <a:t>日，同项英发表</a:t>
            </a:r>
            <a:r>
              <a:rPr lang="en-US" altLang="zh-CN"/>
              <a:t>《</a:t>
            </a:r>
            <a:r>
              <a:rPr lang="zh-CN" altLang="en-US"/>
              <a:t>中华苏维埃共和国临时中央政府反对国民党出卖淞沪协定通电</a:t>
            </a:r>
            <a:r>
              <a:rPr lang="en-US" altLang="zh-CN"/>
              <a:t>》</a:t>
            </a:r>
          </a:p>
          <a:p>
            <a:r>
              <a:rPr lang="en-US" altLang="zh-CN"/>
              <a:t>6</a:t>
            </a:r>
            <a:r>
              <a:rPr lang="zh-CN" altLang="en-US"/>
              <a:t>月，同朱德指挥红一、红五军团从闽西回师赣南</a:t>
            </a:r>
          </a:p>
          <a:p>
            <a:r>
              <a:rPr lang="en-US" altLang="zh-CN"/>
              <a:t>10</a:t>
            </a:r>
            <a:r>
              <a:rPr lang="zh-CN" altLang="en-US"/>
              <a:t>月，在江西宁都召开的中共苏区中央局会议上，受到</a:t>
            </a:r>
            <a:r>
              <a:rPr lang="zh-CN" altLang="en-US">
                <a:latin typeface="微软雅黑"/>
              </a:rPr>
              <a:t>“</a:t>
            </a:r>
            <a:r>
              <a:rPr lang="zh-CN" altLang="en-US"/>
              <a:t>左</a:t>
            </a:r>
            <a:r>
              <a:rPr lang="zh-CN" altLang="en-US">
                <a:latin typeface="微软雅黑"/>
              </a:rPr>
              <a:t>”</a:t>
            </a:r>
            <a:r>
              <a:rPr lang="zh-CN" altLang="en-US"/>
              <a:t>倾错误领导的打击。会后，被撤销红一方面军总政治委员职务，前往福建长汀养病</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p:cNvSpPr>
            <a:spLocks noGrp="1" noChangeArrowheads="1"/>
          </p:cNvSpPr>
          <p:nvPr>
            <p:ph type="title"/>
          </p:nvPr>
        </p:nvSpPr>
        <p:spPr/>
        <p:txBody>
          <a:bodyPr/>
          <a:lstStyle/>
          <a:p>
            <a:r>
              <a:rPr lang="en-US" altLang="zh-CN" dirty="0"/>
              <a:t>1933</a:t>
            </a:r>
            <a:r>
              <a:rPr lang="zh-CN" altLang="en-US" dirty="0"/>
              <a:t>年</a:t>
            </a:r>
          </a:p>
        </p:txBody>
      </p:sp>
      <p:sp>
        <p:nvSpPr>
          <p:cNvPr id="107523" name="Rectangle 3"/>
          <p:cNvSpPr>
            <a:spLocks noGrp="1" noChangeArrowheads="1"/>
          </p:cNvSpPr>
          <p:nvPr>
            <p:ph type="body" idx="1"/>
          </p:nvPr>
        </p:nvSpPr>
        <p:spPr>
          <a:xfrm>
            <a:off x="179388" y="1449388"/>
            <a:ext cx="8785225" cy="5027612"/>
          </a:xfrm>
        </p:spPr>
        <p:txBody>
          <a:bodyPr/>
          <a:lstStyle/>
          <a:p>
            <a:pPr>
              <a:lnSpc>
                <a:spcPct val="90000"/>
              </a:lnSpc>
            </a:pPr>
            <a:r>
              <a:rPr lang="en-US" altLang="zh-CN" sz="2400" dirty="0"/>
              <a:t>1</a:t>
            </a:r>
            <a:r>
              <a:rPr lang="zh-CN" altLang="en-US" sz="2400" dirty="0"/>
              <a:t>月下旬，中共临时中央政治局迁到中央革命根据地</a:t>
            </a:r>
          </a:p>
          <a:p>
            <a:pPr>
              <a:lnSpc>
                <a:spcPct val="90000"/>
              </a:lnSpc>
            </a:pPr>
            <a:r>
              <a:rPr lang="en-US" altLang="zh-CN" sz="2400" dirty="0"/>
              <a:t>2</a:t>
            </a:r>
            <a:r>
              <a:rPr lang="zh-CN" altLang="en-US" sz="2400" dirty="0"/>
              <a:t>月上旬，中共临时中央全面推行 </a:t>
            </a:r>
            <a:r>
              <a:rPr lang="zh-CN" altLang="en-US" sz="2400" dirty="0">
                <a:latin typeface="微软雅黑"/>
              </a:rPr>
              <a:t>“</a:t>
            </a:r>
            <a:r>
              <a:rPr lang="zh-CN" altLang="en-US" sz="2400" dirty="0"/>
              <a:t>进攻路线</a:t>
            </a:r>
            <a:r>
              <a:rPr lang="zh-CN" altLang="en-US" sz="2400" dirty="0">
                <a:latin typeface="微软雅黑"/>
              </a:rPr>
              <a:t>”</a:t>
            </a:r>
            <a:r>
              <a:rPr lang="zh-CN" altLang="en-US" sz="2400" dirty="0"/>
              <a:t>，清除毛泽东积极防御路线在中央根据地的影响，开展了所谓反</a:t>
            </a:r>
            <a:r>
              <a:rPr lang="zh-CN" altLang="en-US" sz="2400" dirty="0">
                <a:latin typeface="微软雅黑"/>
              </a:rPr>
              <a:t>“</a:t>
            </a:r>
            <a:r>
              <a:rPr lang="zh-CN" altLang="en-US" sz="2400" dirty="0"/>
              <a:t>罗明路线</a:t>
            </a:r>
            <a:r>
              <a:rPr lang="zh-CN" altLang="en-US" sz="2400" dirty="0">
                <a:latin typeface="微软雅黑"/>
              </a:rPr>
              <a:t>”</a:t>
            </a:r>
            <a:r>
              <a:rPr lang="zh-CN" altLang="en-US" sz="2400" dirty="0"/>
              <a:t>的斗争</a:t>
            </a:r>
            <a:endParaRPr lang="en-US" altLang="zh-CN" sz="2400" dirty="0"/>
          </a:p>
          <a:p>
            <a:pPr>
              <a:lnSpc>
                <a:spcPct val="90000"/>
              </a:lnSpc>
            </a:pPr>
            <a:r>
              <a:rPr lang="en-US" altLang="zh-CN" sz="2400" dirty="0"/>
              <a:t>2</a:t>
            </a:r>
            <a:r>
              <a:rPr lang="zh-CN" altLang="en-US" sz="2400" dirty="0"/>
              <a:t>月</a:t>
            </a:r>
            <a:r>
              <a:rPr lang="en-US" altLang="zh-CN" sz="2400" dirty="0"/>
              <a:t>~3</a:t>
            </a:r>
            <a:r>
              <a:rPr lang="zh-CN" altLang="en-US" sz="2400" dirty="0"/>
              <a:t>月，第四次反围剿</a:t>
            </a:r>
          </a:p>
          <a:p>
            <a:pPr>
              <a:lnSpc>
                <a:spcPct val="90000"/>
              </a:lnSpc>
            </a:pPr>
            <a:r>
              <a:rPr lang="en-US" altLang="zh-CN" sz="2400" dirty="0"/>
              <a:t>5</a:t>
            </a:r>
            <a:r>
              <a:rPr lang="zh-CN" altLang="en-US" sz="2400" dirty="0"/>
              <a:t>月</a:t>
            </a:r>
            <a:r>
              <a:rPr lang="en-US" altLang="zh-CN" sz="2400" dirty="0"/>
              <a:t>30</a:t>
            </a:r>
            <a:r>
              <a:rPr lang="zh-CN" altLang="en-US" sz="2400" dirty="0"/>
              <a:t>日，同项英等发布中华苏维埃共和国临时中央政府</a:t>
            </a:r>
            <a:r>
              <a:rPr lang="en-US" altLang="zh-CN" sz="2400" dirty="0"/>
              <a:t>《</a:t>
            </a:r>
            <a:r>
              <a:rPr lang="zh-CN" altLang="en-US" sz="2400" dirty="0"/>
              <a:t>为国民党出卖平津宣言</a:t>
            </a:r>
            <a:r>
              <a:rPr lang="en-US" altLang="zh-CN" sz="2400" dirty="0"/>
              <a:t>》</a:t>
            </a:r>
          </a:p>
          <a:p>
            <a:pPr>
              <a:lnSpc>
                <a:spcPct val="90000"/>
              </a:lnSpc>
            </a:pPr>
            <a:r>
              <a:rPr lang="en-US" altLang="zh-CN" sz="2400" dirty="0"/>
              <a:t>8</a:t>
            </a:r>
            <a:r>
              <a:rPr lang="zh-CN" altLang="en-US" sz="2400" dirty="0"/>
              <a:t>月，在瑞金召开的中央苏区南部十七县经济建设大会上作</a:t>
            </a:r>
            <a:r>
              <a:rPr lang="en-US" altLang="zh-CN" sz="2400" dirty="0"/>
              <a:t>《</a:t>
            </a:r>
            <a:r>
              <a:rPr lang="zh-CN" altLang="en-US" sz="2400" dirty="0"/>
              <a:t>粉碎五次</a:t>
            </a:r>
            <a:r>
              <a:rPr lang="zh-CN" altLang="en-US" sz="2400" dirty="0">
                <a:latin typeface="微软雅黑"/>
              </a:rPr>
              <a:t>“</a:t>
            </a:r>
            <a:r>
              <a:rPr lang="zh-CN" altLang="en-US" sz="2400" dirty="0"/>
              <a:t>围剿</a:t>
            </a:r>
            <a:r>
              <a:rPr lang="zh-CN" altLang="en-US" sz="2400" dirty="0">
                <a:latin typeface="微软雅黑"/>
              </a:rPr>
              <a:t>”</a:t>
            </a:r>
            <a:r>
              <a:rPr lang="zh-CN" altLang="en-US" sz="2400" dirty="0"/>
              <a:t>与苏维埃经济建设任务</a:t>
            </a:r>
            <a:r>
              <a:rPr lang="en-US" altLang="zh-CN" sz="2400" dirty="0"/>
              <a:t>》</a:t>
            </a:r>
            <a:r>
              <a:rPr lang="zh-CN" altLang="en-US" sz="2400" dirty="0"/>
              <a:t>的报告</a:t>
            </a:r>
          </a:p>
          <a:p>
            <a:pPr>
              <a:lnSpc>
                <a:spcPct val="90000"/>
              </a:lnSpc>
            </a:pPr>
            <a:r>
              <a:rPr lang="en-US" altLang="zh-CN" sz="2400" dirty="0"/>
              <a:t>10</a:t>
            </a:r>
            <a:r>
              <a:rPr lang="zh-CN" altLang="en-US" sz="2400" dirty="0"/>
              <a:t>月，写</a:t>
            </a:r>
            <a:r>
              <a:rPr lang="en-US" altLang="zh-CN" sz="2400" dirty="0"/>
              <a:t>《</a:t>
            </a:r>
            <a:r>
              <a:rPr lang="zh-CN" altLang="en-US" sz="2400" dirty="0">
                <a:solidFill>
                  <a:srgbClr val="FF0000"/>
                </a:solidFill>
              </a:rPr>
              <a:t>怎样分析农村阶级</a:t>
            </a:r>
            <a:r>
              <a:rPr lang="en-US" altLang="zh-CN" sz="2400" dirty="0"/>
              <a:t>》</a:t>
            </a:r>
            <a:r>
              <a:rPr lang="zh-CN" altLang="en-US" sz="2400" dirty="0"/>
              <a:t>一文，成为划分农村阶级成分的标准</a:t>
            </a:r>
          </a:p>
          <a:p>
            <a:pPr>
              <a:lnSpc>
                <a:spcPct val="90000"/>
              </a:lnSpc>
            </a:pPr>
            <a:r>
              <a:rPr lang="en-US" altLang="zh-CN" sz="2400" dirty="0"/>
              <a:t>11</a:t>
            </a:r>
            <a:r>
              <a:rPr lang="zh-CN" altLang="en-US" sz="2400" dirty="0"/>
              <a:t>月，先后在兴国县长冈乡和上杭县才溪乡调查，写出</a:t>
            </a:r>
            <a:r>
              <a:rPr lang="en-US" altLang="zh-CN" sz="2400" dirty="0"/>
              <a:t>《</a:t>
            </a:r>
            <a:r>
              <a:rPr lang="zh-CN" altLang="en-US" sz="2400" dirty="0"/>
              <a:t>长冈乡调查</a:t>
            </a:r>
            <a:r>
              <a:rPr lang="en-US" altLang="zh-CN" sz="2400" dirty="0"/>
              <a:t>》</a:t>
            </a:r>
            <a:r>
              <a:rPr lang="zh-CN" altLang="en-US" sz="2400" dirty="0"/>
              <a:t>和</a:t>
            </a:r>
            <a:r>
              <a:rPr lang="en-US" altLang="zh-CN" sz="2400" dirty="0"/>
              <a:t>《</a:t>
            </a:r>
            <a:r>
              <a:rPr lang="zh-CN" altLang="en-US" sz="2400" dirty="0"/>
              <a:t>才溪乡调查</a:t>
            </a:r>
            <a:r>
              <a:rPr lang="en-US" altLang="zh-CN" sz="2400" dirty="0"/>
              <a:t>》</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en-US" altLang="zh-CN" dirty="0"/>
              <a:t>1933-12-11</a:t>
            </a:r>
            <a:br>
              <a:rPr lang="en-US" altLang="zh-CN" dirty="0"/>
            </a:br>
            <a:r>
              <a:rPr lang="en-US" altLang="zh-CN" dirty="0"/>
              <a:t>Time cover</a:t>
            </a:r>
            <a:endParaRPr lang="zh-CN" altLang="en-US" dirty="0"/>
          </a:p>
        </p:txBody>
      </p:sp>
      <p:sp>
        <p:nvSpPr>
          <p:cNvPr id="3" name="内容占位符 2"/>
          <p:cNvSpPr>
            <a:spLocks noGrp="1"/>
          </p:cNvSpPr>
          <p:nvPr>
            <p:ph idx="1"/>
          </p:nvPr>
        </p:nvSpPr>
        <p:spPr>
          <a:xfrm>
            <a:off x="179389" y="1484313"/>
            <a:ext cx="3744540" cy="4824412"/>
          </a:xfrm>
        </p:spPr>
        <p:txBody>
          <a:bodyPr/>
          <a:lstStyle/>
          <a:p>
            <a:r>
              <a:rPr lang="zh-CN" altLang="en-US" dirty="0"/>
              <a:t>蒋介石</a:t>
            </a:r>
            <a:endParaRPr lang="en-US" altLang="zh-CN" dirty="0"/>
          </a:p>
          <a:p>
            <a:pPr lvl="1"/>
            <a:r>
              <a:rPr lang="en-US" altLang="zh-CN" dirty="0"/>
              <a:t>He could ride off in six directions.</a:t>
            </a:r>
            <a:endParaRPr lang="zh-CN" altLang="en-US" dirty="0"/>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23928" y="0"/>
            <a:ext cx="4907756" cy="6858000"/>
          </a:xfrm>
          <a:prstGeom prst="rect">
            <a:avLst/>
          </a:prstGeom>
        </p:spPr>
      </p:pic>
    </p:spTree>
    <p:extLst>
      <p:ext uri="{BB962C8B-B14F-4D97-AF65-F5344CB8AC3E}">
        <p14:creationId xmlns:p14="http://schemas.microsoft.com/office/powerpoint/2010/main" val="27135216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ChangeArrowheads="1"/>
          </p:cNvSpPr>
          <p:nvPr>
            <p:ph type="title"/>
          </p:nvPr>
        </p:nvSpPr>
        <p:spPr/>
        <p:txBody>
          <a:bodyPr/>
          <a:lstStyle/>
          <a:p>
            <a:r>
              <a:rPr lang="zh-CN" altLang="en-US"/>
              <a:t>毛泽东军事思想的概念</a:t>
            </a:r>
          </a:p>
        </p:txBody>
      </p:sp>
      <p:sp>
        <p:nvSpPr>
          <p:cNvPr id="87043" name="Rectangle 3"/>
          <p:cNvSpPr>
            <a:spLocks noGrp="1" noChangeArrowheads="1"/>
          </p:cNvSpPr>
          <p:nvPr>
            <p:ph type="body" idx="1"/>
          </p:nvPr>
        </p:nvSpPr>
        <p:spPr/>
        <p:txBody>
          <a:bodyPr/>
          <a:lstStyle/>
          <a:p>
            <a:pPr>
              <a:lnSpc>
                <a:spcPct val="150000"/>
              </a:lnSpc>
            </a:pPr>
            <a:r>
              <a:rPr lang="zh-CN" altLang="en-US"/>
              <a:t>是毛泽东思想的重要组成部分</a:t>
            </a:r>
          </a:p>
          <a:p>
            <a:pPr>
              <a:lnSpc>
                <a:spcPct val="150000"/>
              </a:lnSpc>
            </a:pPr>
            <a:r>
              <a:rPr lang="zh-CN" altLang="en-US"/>
              <a:t>中国共产党人集体智慧的结晶</a:t>
            </a:r>
          </a:p>
          <a:p>
            <a:pPr>
              <a:lnSpc>
                <a:spcPct val="150000"/>
              </a:lnSpc>
            </a:pPr>
            <a:r>
              <a:rPr lang="zh-CN" altLang="en-US"/>
              <a:t>以人民的弱小武装战胜现代装备之强大敌人的军事学说</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p:cNvSpPr>
            <a:spLocks noGrp="1" noChangeArrowheads="1"/>
          </p:cNvSpPr>
          <p:nvPr>
            <p:ph type="title"/>
          </p:nvPr>
        </p:nvSpPr>
        <p:spPr/>
        <p:txBody>
          <a:bodyPr/>
          <a:lstStyle/>
          <a:p>
            <a:r>
              <a:rPr lang="en-US" altLang="zh-CN" dirty="0"/>
              <a:t>1934</a:t>
            </a:r>
            <a:r>
              <a:rPr lang="zh-CN" altLang="en-US" dirty="0"/>
              <a:t>年</a:t>
            </a:r>
          </a:p>
        </p:txBody>
      </p:sp>
      <p:sp>
        <p:nvSpPr>
          <p:cNvPr id="108547" name="Rectangle 3"/>
          <p:cNvSpPr>
            <a:spLocks noGrp="1" noChangeArrowheads="1"/>
          </p:cNvSpPr>
          <p:nvPr>
            <p:ph type="body" idx="1"/>
          </p:nvPr>
        </p:nvSpPr>
        <p:spPr>
          <a:xfrm>
            <a:off x="179388" y="1449388"/>
            <a:ext cx="8785225" cy="5027612"/>
          </a:xfrm>
        </p:spPr>
        <p:txBody>
          <a:bodyPr/>
          <a:lstStyle/>
          <a:p>
            <a:r>
              <a:rPr lang="en-US" altLang="zh-CN" sz="2400" dirty="0"/>
              <a:t>1</a:t>
            </a:r>
            <a:r>
              <a:rPr lang="zh-CN" altLang="en-US" sz="2400" dirty="0"/>
              <a:t>月，在中共六届五中全会上被选为政治局委员，继续当选为中华苏维埃共和国中央执行委员会主席</a:t>
            </a:r>
          </a:p>
          <a:p>
            <a:r>
              <a:rPr lang="en-US" altLang="zh-CN" sz="2400" dirty="0"/>
              <a:t>6</a:t>
            </a:r>
            <a:r>
              <a:rPr lang="zh-CN" altLang="en-US" sz="2400" dirty="0"/>
              <a:t>月</a:t>
            </a:r>
            <a:r>
              <a:rPr lang="en-US" altLang="zh-CN" sz="2400" dirty="0"/>
              <a:t>19</a:t>
            </a:r>
            <a:r>
              <a:rPr lang="zh-CN" altLang="en-US" sz="2400" dirty="0"/>
              <a:t>日，同项英等发表</a:t>
            </a:r>
            <a:r>
              <a:rPr lang="en-US" altLang="zh-CN" sz="2400" dirty="0"/>
              <a:t>《</a:t>
            </a:r>
            <a:r>
              <a:rPr lang="zh-CN" altLang="en-US" sz="2400" dirty="0"/>
              <a:t>中华苏维埃共和国中央政府为国民党出卖华北宣言</a:t>
            </a:r>
            <a:r>
              <a:rPr lang="en-US" altLang="zh-CN" sz="2400" dirty="0"/>
              <a:t>》</a:t>
            </a:r>
          </a:p>
          <a:p>
            <a:r>
              <a:rPr lang="en-US" altLang="zh-CN" sz="2400" dirty="0"/>
              <a:t>7</a:t>
            </a:r>
            <a:r>
              <a:rPr lang="zh-CN" altLang="en-US" sz="2400" dirty="0"/>
              <a:t>月</a:t>
            </a:r>
            <a:r>
              <a:rPr lang="en-US" altLang="zh-CN" sz="2400" dirty="0"/>
              <a:t>15</a:t>
            </a:r>
            <a:r>
              <a:rPr lang="zh-CN" altLang="en-US" sz="2400" dirty="0"/>
              <a:t>日，同项英等发表</a:t>
            </a:r>
            <a:r>
              <a:rPr lang="en-US" altLang="zh-CN" sz="2400" dirty="0"/>
              <a:t>《</a:t>
            </a:r>
            <a:r>
              <a:rPr lang="zh-CN" altLang="en-US" sz="2400" dirty="0"/>
              <a:t>为中国工农红军北上抗日宣言</a:t>
            </a:r>
            <a:r>
              <a:rPr lang="en-US" altLang="zh-CN" sz="2400" dirty="0"/>
              <a:t>》</a:t>
            </a:r>
          </a:p>
          <a:p>
            <a:r>
              <a:rPr lang="en-US" altLang="zh-CN" sz="2400" dirty="0"/>
              <a:t>10</a:t>
            </a:r>
            <a:r>
              <a:rPr lang="zh-CN" altLang="en-US" sz="2400" dirty="0"/>
              <a:t>月</a:t>
            </a:r>
            <a:r>
              <a:rPr lang="en-US" altLang="zh-CN" sz="2400" dirty="0"/>
              <a:t>18</a:t>
            </a:r>
            <a:r>
              <a:rPr lang="zh-CN" altLang="en-US" sz="2400" dirty="0"/>
              <a:t>日傍晚，率警卫班离开于都城，开始长征</a:t>
            </a:r>
          </a:p>
          <a:p>
            <a:r>
              <a:rPr lang="en-US" altLang="zh-CN" sz="2400" dirty="0"/>
              <a:t>11</a:t>
            </a:r>
            <a:r>
              <a:rPr lang="zh-CN" altLang="en-US" sz="2400" dirty="0"/>
              <a:t>月底，湘江之战中红军遭受惨重损失</a:t>
            </a:r>
            <a:r>
              <a:rPr lang="en-US" altLang="zh-CN" sz="2400" dirty="0"/>
              <a:t>(</a:t>
            </a:r>
            <a:r>
              <a:rPr lang="zh-CN" altLang="en-US" sz="2400" dirty="0"/>
              <a:t>从出发时的</a:t>
            </a:r>
            <a:r>
              <a:rPr lang="en-US" altLang="zh-CN" sz="2400" dirty="0"/>
              <a:t>8.6</a:t>
            </a:r>
            <a:r>
              <a:rPr lang="zh-CN" altLang="en-US" sz="2400" dirty="0"/>
              <a:t>万余锐减至</a:t>
            </a:r>
            <a:r>
              <a:rPr lang="en-US" altLang="zh-CN" sz="2400" dirty="0"/>
              <a:t>3</a:t>
            </a:r>
            <a:r>
              <a:rPr lang="zh-CN" altLang="en-US" sz="2400" dirty="0"/>
              <a:t>万余</a:t>
            </a:r>
            <a:r>
              <a:rPr lang="en-US" altLang="zh-CN" sz="2400" dirty="0"/>
              <a:t>)</a:t>
            </a:r>
            <a:r>
              <a:rPr lang="zh-CN" altLang="en-US" sz="2400" dirty="0"/>
              <a:t>。</a:t>
            </a:r>
            <a:r>
              <a:rPr lang="en-US" altLang="zh-CN" sz="2400" dirty="0"/>
              <a:t>30</a:t>
            </a:r>
            <a:r>
              <a:rPr lang="zh-CN" altLang="en-US" sz="2400" dirty="0"/>
              <a:t>日，随军委第一野战纵队渡过湘江</a:t>
            </a:r>
          </a:p>
          <a:p>
            <a:r>
              <a:rPr lang="en-US" altLang="zh-CN" sz="2400" dirty="0"/>
              <a:t>12</a:t>
            </a:r>
            <a:r>
              <a:rPr lang="zh-CN" altLang="en-US" sz="2400" dirty="0"/>
              <a:t>月</a:t>
            </a:r>
            <a:r>
              <a:rPr lang="en-US" altLang="zh-CN" sz="2400" dirty="0"/>
              <a:t>12</a:t>
            </a:r>
            <a:r>
              <a:rPr lang="zh-CN" altLang="en-US" sz="2400" dirty="0"/>
              <a:t>日，在湖南通道召开的中共中央负责人紧急会议上，力主红军放弃原定向湘西与红二、六军团会合的计划，改向敌人力量薄弱的贵州前进，被采纳</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en-US" altLang="zh-CN" dirty="0"/>
              <a:t>1934-03-05</a:t>
            </a:r>
            <a:br>
              <a:rPr lang="en-US" altLang="zh-CN" dirty="0"/>
            </a:br>
            <a:r>
              <a:rPr lang="en-US" altLang="zh-CN" dirty="0"/>
              <a:t>Time cover</a:t>
            </a:r>
            <a:endParaRPr lang="zh-CN" altLang="en-US" dirty="0"/>
          </a:p>
        </p:txBody>
      </p:sp>
      <p:sp>
        <p:nvSpPr>
          <p:cNvPr id="3" name="内容占位符 2"/>
          <p:cNvSpPr>
            <a:spLocks noGrp="1"/>
          </p:cNvSpPr>
          <p:nvPr>
            <p:ph idx="1"/>
          </p:nvPr>
        </p:nvSpPr>
        <p:spPr/>
        <p:txBody>
          <a:bodyPr/>
          <a:lstStyle/>
          <a:p>
            <a:r>
              <a:rPr lang="zh-CN" altLang="en-US" dirty="0"/>
              <a:t>溥仪</a:t>
            </a:r>
            <a:endParaRPr lang="en-US" altLang="zh-CN" dirty="0"/>
          </a:p>
          <a:p>
            <a:pPr lvl="1"/>
            <a:r>
              <a:rPr lang="en-US" altLang="zh-CN" dirty="0"/>
              <a:t>Emperor Henry</a:t>
            </a:r>
            <a:br>
              <a:rPr lang="en-US" altLang="zh-CN" dirty="0"/>
            </a:br>
            <a:r>
              <a:rPr lang="en-US" altLang="zh-CN" dirty="0" err="1"/>
              <a:t>Pu</a:t>
            </a:r>
            <a:r>
              <a:rPr lang="en-US" altLang="zh-CN" dirty="0"/>
              <a:t> Yi</a:t>
            </a:r>
            <a:endParaRPr lang="zh-CN" altLang="en-US" dirty="0"/>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36727" y="0"/>
            <a:ext cx="5205313" cy="6858000"/>
          </a:xfrm>
          <a:prstGeom prst="rect">
            <a:avLst/>
          </a:prstGeom>
        </p:spPr>
      </p:pic>
    </p:spTree>
    <p:extLst>
      <p:ext uri="{BB962C8B-B14F-4D97-AF65-F5344CB8AC3E}">
        <p14:creationId xmlns:p14="http://schemas.microsoft.com/office/powerpoint/2010/main" val="18629454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Grp="1" noChangeArrowheads="1"/>
          </p:cNvSpPr>
          <p:nvPr>
            <p:ph type="title"/>
          </p:nvPr>
        </p:nvSpPr>
        <p:spPr/>
        <p:txBody>
          <a:bodyPr/>
          <a:lstStyle/>
          <a:p>
            <a:r>
              <a:rPr lang="en-US" altLang="zh-CN" dirty="0"/>
              <a:t>1935</a:t>
            </a:r>
            <a:r>
              <a:rPr lang="zh-CN" altLang="en-US" dirty="0"/>
              <a:t>年</a:t>
            </a:r>
          </a:p>
        </p:txBody>
      </p:sp>
      <p:sp>
        <p:nvSpPr>
          <p:cNvPr id="109571" name="Rectangle 3"/>
          <p:cNvSpPr>
            <a:spLocks noGrp="1" noChangeArrowheads="1"/>
          </p:cNvSpPr>
          <p:nvPr>
            <p:ph type="body" idx="1"/>
          </p:nvPr>
        </p:nvSpPr>
        <p:spPr>
          <a:xfrm>
            <a:off x="179388" y="1449388"/>
            <a:ext cx="8785225" cy="5027612"/>
          </a:xfrm>
        </p:spPr>
        <p:txBody>
          <a:bodyPr/>
          <a:lstStyle/>
          <a:p>
            <a:pPr>
              <a:lnSpc>
                <a:spcPct val="90000"/>
              </a:lnSpc>
            </a:pPr>
            <a:r>
              <a:rPr lang="en-US" altLang="zh-CN" dirty="0"/>
              <a:t>1</a:t>
            </a:r>
            <a:r>
              <a:rPr lang="zh-CN" altLang="en-US" dirty="0"/>
              <a:t>月初，中央红军强渡乌江，</a:t>
            </a:r>
            <a:r>
              <a:rPr lang="en-US" altLang="zh-CN" dirty="0"/>
              <a:t>7</a:t>
            </a:r>
            <a:r>
              <a:rPr lang="zh-CN" altLang="en-US" dirty="0"/>
              <a:t>日占领遵义。</a:t>
            </a:r>
          </a:p>
          <a:p>
            <a:pPr>
              <a:lnSpc>
                <a:spcPct val="90000"/>
              </a:lnSpc>
            </a:pPr>
            <a:r>
              <a:rPr lang="en-US" altLang="zh-CN" dirty="0"/>
              <a:t>1</a:t>
            </a:r>
            <a:r>
              <a:rPr lang="zh-CN" altLang="en-US" dirty="0"/>
              <a:t>月</a:t>
            </a:r>
            <a:r>
              <a:rPr lang="en-US" altLang="zh-CN" dirty="0"/>
              <a:t>15</a:t>
            </a:r>
            <a:r>
              <a:rPr lang="zh-CN" altLang="en-US" dirty="0"/>
              <a:t>日</a:t>
            </a:r>
            <a:r>
              <a:rPr lang="en-US" altLang="zh-CN" dirty="0"/>
              <a:t>~1</a:t>
            </a:r>
            <a:r>
              <a:rPr lang="zh-CN" altLang="en-US" dirty="0"/>
              <a:t>月</a:t>
            </a:r>
            <a:r>
              <a:rPr lang="en-US" altLang="zh-CN" dirty="0"/>
              <a:t>17</a:t>
            </a:r>
            <a:r>
              <a:rPr lang="zh-CN" altLang="en-US" dirty="0"/>
              <a:t>日，在遵义会议增选为中共中央政治局常委。会议结束了王明</a:t>
            </a:r>
            <a:r>
              <a:rPr lang="zh-CN" altLang="en-US" dirty="0">
                <a:latin typeface="微软雅黑"/>
              </a:rPr>
              <a:t>“</a:t>
            </a:r>
            <a:r>
              <a:rPr lang="zh-CN" altLang="en-US" dirty="0"/>
              <a:t>左</a:t>
            </a:r>
            <a:r>
              <a:rPr lang="zh-CN" altLang="en-US" dirty="0">
                <a:latin typeface="微软雅黑"/>
              </a:rPr>
              <a:t>”</a:t>
            </a:r>
            <a:r>
              <a:rPr lang="zh-CN" altLang="en-US" dirty="0"/>
              <a:t>倾冒险主义在中共中央的统治，实际确立了以毛泽东为代表的新的中央领导</a:t>
            </a:r>
          </a:p>
          <a:p>
            <a:pPr>
              <a:lnSpc>
                <a:spcPct val="90000"/>
              </a:lnSpc>
            </a:pPr>
            <a:r>
              <a:rPr lang="en-US" altLang="zh-CN" dirty="0"/>
              <a:t>3</a:t>
            </a:r>
            <a:r>
              <a:rPr lang="zh-CN" altLang="en-US" dirty="0"/>
              <a:t>月，成为军事三人团成员（毛泽东、周恩来、王稼祥，最后负总责的仍是周恩来），进入中共最高层，重新取得军事前敌指挥权</a:t>
            </a:r>
          </a:p>
          <a:p>
            <a:pPr>
              <a:lnSpc>
                <a:spcPct val="90000"/>
              </a:lnSpc>
            </a:pPr>
            <a:r>
              <a:rPr lang="en-US" altLang="zh-CN" dirty="0"/>
              <a:t>3</a:t>
            </a:r>
            <a:r>
              <a:rPr lang="zh-CN" altLang="en-US" dirty="0"/>
              <a:t>月至</a:t>
            </a:r>
            <a:r>
              <a:rPr lang="en-US" altLang="zh-CN" dirty="0"/>
              <a:t>5</a:t>
            </a:r>
            <a:r>
              <a:rPr lang="zh-CN" altLang="en-US" dirty="0"/>
              <a:t>月，同周恩来等指挥红一方面军四渡赤水，巧渡金沙江，飞夺泸定桥，取得战略转移中具有决定意义的胜利 </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en-US" altLang="zh-CN" dirty="0"/>
              <a:t>1935-03-18</a:t>
            </a:r>
            <a:br>
              <a:rPr lang="en-US" altLang="zh-CN" dirty="0"/>
            </a:br>
            <a:r>
              <a:rPr lang="en-US" altLang="zh-CN" dirty="0"/>
              <a:t>Time cover</a:t>
            </a:r>
            <a:endParaRPr lang="zh-CN" altLang="en-US" dirty="0"/>
          </a:p>
        </p:txBody>
      </p:sp>
      <p:sp>
        <p:nvSpPr>
          <p:cNvPr id="3" name="内容占位符 2"/>
          <p:cNvSpPr>
            <a:spLocks noGrp="1"/>
          </p:cNvSpPr>
          <p:nvPr>
            <p:ph idx="1"/>
          </p:nvPr>
        </p:nvSpPr>
        <p:spPr/>
        <p:txBody>
          <a:bodyPr/>
          <a:lstStyle/>
          <a:p>
            <a:r>
              <a:rPr lang="zh-CN" altLang="en-US" dirty="0"/>
              <a:t>汪精卫</a:t>
            </a: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36727" y="0"/>
            <a:ext cx="5205313" cy="6858000"/>
          </a:xfrm>
          <a:prstGeom prst="rect">
            <a:avLst/>
          </a:prstGeom>
        </p:spPr>
      </p:pic>
    </p:spTree>
    <p:extLst>
      <p:ext uri="{BB962C8B-B14F-4D97-AF65-F5344CB8AC3E}">
        <p14:creationId xmlns:p14="http://schemas.microsoft.com/office/powerpoint/2010/main" val="289642939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a:spLocks noGrp="1" noChangeArrowheads="1"/>
          </p:cNvSpPr>
          <p:nvPr>
            <p:ph type="title"/>
          </p:nvPr>
        </p:nvSpPr>
        <p:spPr/>
        <p:txBody>
          <a:bodyPr/>
          <a:lstStyle/>
          <a:p>
            <a:r>
              <a:rPr lang="en-US" altLang="zh-CN" dirty="0"/>
              <a:t>1935</a:t>
            </a:r>
            <a:r>
              <a:rPr lang="zh-CN" altLang="en-US" dirty="0"/>
              <a:t>年（续）</a:t>
            </a:r>
          </a:p>
        </p:txBody>
      </p:sp>
      <p:sp>
        <p:nvSpPr>
          <p:cNvPr id="110595" name="Rectangle 3"/>
          <p:cNvSpPr>
            <a:spLocks noGrp="1" noChangeArrowheads="1"/>
          </p:cNvSpPr>
          <p:nvPr>
            <p:ph type="body" idx="1"/>
          </p:nvPr>
        </p:nvSpPr>
        <p:spPr>
          <a:xfrm>
            <a:off x="179388" y="1449388"/>
            <a:ext cx="8785225" cy="5027612"/>
          </a:xfrm>
        </p:spPr>
        <p:txBody>
          <a:bodyPr/>
          <a:lstStyle/>
          <a:p>
            <a:r>
              <a:rPr lang="en-US" altLang="zh-CN"/>
              <a:t>6</a:t>
            </a:r>
            <a:r>
              <a:rPr lang="zh-CN" altLang="en-US"/>
              <a:t>月，率红一方面军同红四方面军在四川西部会合。不久，即同张国焘的逃跑主义、分裂主义作斗争</a:t>
            </a:r>
          </a:p>
          <a:p>
            <a:r>
              <a:rPr lang="en-US" altLang="zh-CN"/>
              <a:t>10</a:t>
            </a:r>
            <a:r>
              <a:rPr lang="zh-CN" altLang="en-US"/>
              <a:t>月</a:t>
            </a:r>
            <a:r>
              <a:rPr lang="en-US" altLang="zh-CN"/>
              <a:t>19</a:t>
            </a:r>
            <a:r>
              <a:rPr lang="zh-CN" altLang="en-US"/>
              <a:t>日，率领中国工农红军陕甘支队到达陕西保安吴起镇。胜利完成长征</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p:cNvSpPr>
            <a:spLocks noGrp="1" noChangeArrowheads="1"/>
          </p:cNvSpPr>
          <p:nvPr>
            <p:ph type="title"/>
          </p:nvPr>
        </p:nvSpPr>
        <p:spPr/>
        <p:txBody>
          <a:bodyPr/>
          <a:lstStyle/>
          <a:p>
            <a:r>
              <a:rPr lang="zh-CN" altLang="en-US"/>
              <a:t>长征</a:t>
            </a:r>
            <a:r>
              <a:rPr lang="zh-CN" altLang="en-US" dirty="0"/>
              <a:t>前后红军力量对比</a:t>
            </a:r>
          </a:p>
        </p:txBody>
      </p:sp>
      <p:graphicFrame>
        <p:nvGraphicFramePr>
          <p:cNvPr id="111619" name="Group 3"/>
          <p:cNvGraphicFramePr>
            <a:graphicFrameLocks noGrp="1"/>
          </p:cNvGraphicFramePr>
          <p:nvPr>
            <p:ph idx="1"/>
          </p:nvPr>
        </p:nvGraphicFramePr>
        <p:xfrm>
          <a:off x="179388" y="1484313"/>
          <a:ext cx="8713787" cy="4681538"/>
        </p:xfrm>
        <a:graphic>
          <a:graphicData uri="http://schemas.openxmlformats.org/drawingml/2006/table">
            <a:tbl>
              <a:tblPr/>
              <a:tblGrid>
                <a:gridCol w="2905125">
                  <a:extLst>
                    <a:ext uri="{9D8B030D-6E8A-4147-A177-3AD203B41FA5}">
                      <a16:colId xmlns:a16="http://schemas.microsoft.com/office/drawing/2014/main" val="20000"/>
                    </a:ext>
                  </a:extLst>
                </a:gridCol>
                <a:gridCol w="2903537">
                  <a:extLst>
                    <a:ext uri="{9D8B030D-6E8A-4147-A177-3AD203B41FA5}">
                      <a16:colId xmlns:a16="http://schemas.microsoft.com/office/drawing/2014/main" val="20001"/>
                    </a:ext>
                  </a:extLst>
                </a:gridCol>
                <a:gridCol w="2905125">
                  <a:extLst>
                    <a:ext uri="{9D8B030D-6E8A-4147-A177-3AD203B41FA5}">
                      <a16:colId xmlns:a16="http://schemas.microsoft.com/office/drawing/2014/main" val="20002"/>
                    </a:ext>
                  </a:extLst>
                </a:gridCol>
              </a:tblGrid>
              <a:tr h="936625">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zh-CN" altLang="zh-CN" sz="3300" b="0" i="0" u="none" strike="noStrike" cap="none" normalizeH="0" baseline="0">
                        <a:ln>
                          <a:noFill/>
                        </a:ln>
                        <a:solidFill>
                          <a:schemeClr val="tx1"/>
                        </a:solidFill>
                        <a:effectLst/>
                        <a:latin typeface="Arial" charset="0"/>
                        <a:ea typeface="微软雅黑" pitchFamily="34" charset="-122"/>
                      </a:endParaRP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zh-CN" altLang="en-US" sz="3300" b="0" i="0" u="none" strike="noStrike" cap="none" normalizeH="0" baseline="0">
                          <a:ln>
                            <a:noFill/>
                          </a:ln>
                          <a:solidFill>
                            <a:schemeClr val="tx1"/>
                          </a:solidFill>
                          <a:effectLst/>
                          <a:latin typeface="Arial" charset="0"/>
                          <a:ea typeface="微软雅黑" pitchFamily="34" charset="-122"/>
                        </a:rPr>
                        <a:t>长征前</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zh-CN" altLang="en-US" sz="3300" b="0" i="0" u="none" strike="noStrike" cap="none" normalizeH="0" baseline="0">
                          <a:ln>
                            <a:noFill/>
                          </a:ln>
                          <a:solidFill>
                            <a:schemeClr val="tx1"/>
                          </a:solidFill>
                          <a:effectLst/>
                          <a:latin typeface="Arial" charset="0"/>
                          <a:ea typeface="微软雅黑" pitchFamily="34" charset="-122"/>
                        </a:rPr>
                        <a:t>长征后</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936625">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zh-CN" altLang="en-US" sz="3300" b="0" i="0" u="none" strike="noStrike" cap="none" normalizeH="0" baseline="0">
                          <a:ln>
                            <a:noFill/>
                          </a:ln>
                          <a:solidFill>
                            <a:schemeClr val="tx1"/>
                          </a:solidFill>
                          <a:effectLst/>
                          <a:latin typeface="Arial" charset="0"/>
                          <a:ea typeface="微软雅黑" pitchFamily="34" charset="-122"/>
                        </a:rPr>
                        <a:t>红一方面军</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 typeface="Wingdings" pitchFamily="2" charset="2"/>
                        <a:buNone/>
                        <a:tabLst/>
                      </a:pPr>
                      <a:r>
                        <a:rPr kumimoji="0" lang="en-US" altLang="zh-CN" sz="3300" b="0" i="0" u="none" strike="noStrike" cap="none" normalizeH="0" baseline="0">
                          <a:ln>
                            <a:noFill/>
                          </a:ln>
                          <a:solidFill>
                            <a:schemeClr val="tx1"/>
                          </a:solidFill>
                          <a:effectLst/>
                          <a:latin typeface="Arial" charset="0"/>
                          <a:ea typeface="微软雅黑" pitchFamily="34" charset="-122"/>
                        </a:rPr>
                        <a:t>86,000</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 typeface="Wingdings" pitchFamily="2" charset="2"/>
                        <a:buNone/>
                        <a:tabLst/>
                      </a:pPr>
                      <a:r>
                        <a:rPr kumimoji="0" lang="en-US" altLang="zh-CN" sz="3300" b="0" i="0" u="none" strike="noStrike" cap="none" normalizeH="0" baseline="0">
                          <a:ln>
                            <a:noFill/>
                          </a:ln>
                          <a:solidFill>
                            <a:schemeClr val="tx1"/>
                          </a:solidFill>
                          <a:effectLst/>
                          <a:latin typeface="Arial" charset="0"/>
                          <a:ea typeface="微软雅黑" pitchFamily="34" charset="-122"/>
                        </a:rPr>
                        <a:t>7,000</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935038">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zh-CN" altLang="en-US" sz="3300" b="0" i="0" u="none" strike="noStrike" cap="none" normalizeH="0" baseline="0">
                          <a:ln>
                            <a:noFill/>
                          </a:ln>
                          <a:solidFill>
                            <a:schemeClr val="tx1"/>
                          </a:solidFill>
                          <a:effectLst/>
                          <a:latin typeface="Arial" charset="0"/>
                          <a:ea typeface="微软雅黑" pitchFamily="34" charset="-122"/>
                        </a:rPr>
                        <a:t>红二方面军</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 typeface="Wingdings" pitchFamily="2" charset="2"/>
                        <a:buNone/>
                        <a:tabLst/>
                      </a:pPr>
                      <a:r>
                        <a:rPr kumimoji="0" lang="en-US" altLang="zh-CN" sz="3300" b="0" i="0" u="none" strike="noStrike" cap="none" normalizeH="0" baseline="0">
                          <a:ln>
                            <a:noFill/>
                          </a:ln>
                          <a:solidFill>
                            <a:schemeClr val="tx1"/>
                          </a:solidFill>
                          <a:effectLst/>
                          <a:latin typeface="Arial" charset="0"/>
                          <a:ea typeface="微软雅黑" pitchFamily="34" charset="-122"/>
                        </a:rPr>
                        <a:t>10,000</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 typeface="Wingdings" pitchFamily="2" charset="2"/>
                        <a:buNone/>
                        <a:tabLst/>
                      </a:pPr>
                      <a:r>
                        <a:rPr kumimoji="0" lang="en-US" altLang="zh-CN" sz="3300" b="0" i="0" u="none" strike="noStrike" cap="none" normalizeH="0" baseline="0">
                          <a:ln>
                            <a:noFill/>
                          </a:ln>
                          <a:solidFill>
                            <a:schemeClr val="tx1"/>
                          </a:solidFill>
                          <a:effectLst/>
                          <a:latin typeface="Arial" charset="0"/>
                          <a:ea typeface="微软雅黑" pitchFamily="34" charset="-122"/>
                        </a:rPr>
                        <a:t>10,000</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936625">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zh-CN" altLang="en-US" sz="3300" b="0" i="0" u="none" strike="noStrike" cap="none" normalizeH="0" baseline="0">
                          <a:ln>
                            <a:noFill/>
                          </a:ln>
                          <a:solidFill>
                            <a:schemeClr val="tx1"/>
                          </a:solidFill>
                          <a:effectLst/>
                          <a:latin typeface="Arial" charset="0"/>
                          <a:ea typeface="微软雅黑" pitchFamily="34" charset="-122"/>
                        </a:rPr>
                        <a:t>红四方面军</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 typeface="Wingdings" pitchFamily="2" charset="2"/>
                        <a:buNone/>
                        <a:tabLst/>
                      </a:pPr>
                      <a:r>
                        <a:rPr kumimoji="0" lang="en-US" altLang="zh-CN" sz="3300" b="0" i="0" u="none" strike="noStrike" cap="none" normalizeH="0" baseline="0">
                          <a:ln>
                            <a:noFill/>
                          </a:ln>
                          <a:solidFill>
                            <a:schemeClr val="tx1"/>
                          </a:solidFill>
                          <a:effectLst/>
                          <a:latin typeface="Arial" charset="0"/>
                          <a:ea typeface="微软雅黑" pitchFamily="34" charset="-122"/>
                        </a:rPr>
                        <a:t>80,000</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 typeface="Wingdings" pitchFamily="2" charset="2"/>
                        <a:buNone/>
                        <a:tabLst/>
                      </a:pPr>
                      <a:r>
                        <a:rPr kumimoji="0" lang="en-US" altLang="zh-CN" sz="3300" b="0" i="0" u="none" strike="noStrike" cap="none" normalizeH="0" baseline="0">
                          <a:ln>
                            <a:noFill/>
                          </a:ln>
                          <a:solidFill>
                            <a:schemeClr val="tx1"/>
                          </a:solidFill>
                          <a:effectLst/>
                          <a:latin typeface="Arial" charset="0"/>
                          <a:ea typeface="微软雅黑" pitchFamily="34" charset="-122"/>
                        </a:rPr>
                        <a:t>400</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936625">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zh-CN" altLang="en-US" sz="3300" b="0" i="0" u="none" strike="noStrike" cap="none" normalizeH="0" baseline="0">
                          <a:ln>
                            <a:noFill/>
                          </a:ln>
                          <a:solidFill>
                            <a:schemeClr val="tx1"/>
                          </a:solidFill>
                          <a:effectLst/>
                          <a:latin typeface="Arial" charset="0"/>
                          <a:ea typeface="微软雅黑" pitchFamily="34" charset="-122"/>
                        </a:rPr>
                        <a:t>红</a:t>
                      </a:r>
                      <a:r>
                        <a:rPr kumimoji="0" lang="en-US" altLang="zh-CN" sz="3300" b="0" i="0" u="none" strike="noStrike" cap="none" normalizeH="0" baseline="0">
                          <a:ln>
                            <a:noFill/>
                          </a:ln>
                          <a:solidFill>
                            <a:schemeClr val="tx1"/>
                          </a:solidFill>
                          <a:effectLst/>
                          <a:latin typeface="Arial" charset="0"/>
                          <a:ea typeface="微软雅黑" pitchFamily="34" charset="-122"/>
                        </a:rPr>
                        <a:t>25</a:t>
                      </a:r>
                      <a:r>
                        <a:rPr kumimoji="0" lang="zh-CN" altLang="en-US" sz="3300" b="0" i="0" u="none" strike="noStrike" cap="none" normalizeH="0" baseline="0">
                          <a:ln>
                            <a:noFill/>
                          </a:ln>
                          <a:solidFill>
                            <a:schemeClr val="tx1"/>
                          </a:solidFill>
                          <a:effectLst/>
                          <a:latin typeface="Arial" charset="0"/>
                          <a:ea typeface="微软雅黑" pitchFamily="34" charset="-122"/>
                        </a:rPr>
                        <a:t>军</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 typeface="Wingdings" pitchFamily="2" charset="2"/>
                        <a:buNone/>
                        <a:tabLst/>
                      </a:pPr>
                      <a:r>
                        <a:rPr kumimoji="0" lang="en-US" altLang="zh-CN" sz="3300" b="0" i="0" u="none" strike="noStrike" cap="none" normalizeH="0" baseline="0">
                          <a:ln>
                            <a:noFill/>
                          </a:ln>
                          <a:solidFill>
                            <a:schemeClr val="tx1"/>
                          </a:solidFill>
                          <a:effectLst/>
                          <a:latin typeface="Arial" charset="0"/>
                          <a:ea typeface="微软雅黑" pitchFamily="34" charset="-122"/>
                        </a:rPr>
                        <a:t>3,400</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 typeface="Wingdings" pitchFamily="2" charset="2"/>
                        <a:buNone/>
                        <a:tabLst/>
                      </a:pPr>
                      <a:r>
                        <a:rPr kumimoji="0" lang="en-US" altLang="zh-CN" sz="3300" b="0" i="0" u="none" strike="noStrike" cap="none" normalizeH="0" baseline="0">
                          <a:ln>
                            <a:noFill/>
                          </a:ln>
                          <a:solidFill>
                            <a:schemeClr val="tx1"/>
                          </a:solidFill>
                          <a:effectLst/>
                          <a:latin typeface="Arial" charset="0"/>
                          <a:ea typeface="微软雅黑" pitchFamily="34" charset="-122"/>
                        </a:rPr>
                        <a:t>3,000</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p:cNvSpPr>
            <a:spLocks noGrp="1" noChangeArrowheads="1"/>
          </p:cNvSpPr>
          <p:nvPr>
            <p:ph type="title"/>
          </p:nvPr>
        </p:nvSpPr>
        <p:spPr/>
        <p:txBody>
          <a:bodyPr/>
          <a:lstStyle/>
          <a:p>
            <a:r>
              <a:rPr lang="en-US" altLang="zh-CN"/>
              <a:t>1935</a:t>
            </a:r>
            <a:r>
              <a:rPr lang="zh-CN" altLang="en-US"/>
              <a:t>年（续）</a:t>
            </a:r>
          </a:p>
        </p:txBody>
      </p:sp>
      <p:sp>
        <p:nvSpPr>
          <p:cNvPr id="112643" name="Rectangle 3"/>
          <p:cNvSpPr>
            <a:spLocks noGrp="1" noChangeArrowheads="1"/>
          </p:cNvSpPr>
          <p:nvPr>
            <p:ph type="body" idx="1"/>
          </p:nvPr>
        </p:nvSpPr>
        <p:spPr/>
        <p:txBody>
          <a:bodyPr/>
          <a:lstStyle/>
          <a:p>
            <a:r>
              <a:rPr lang="en-US" altLang="zh-CN"/>
              <a:t>12</a:t>
            </a:r>
            <a:r>
              <a:rPr lang="zh-CN" altLang="en-US"/>
              <a:t>月，出席在陕北瓦窑堡召开的中共中央政治局会议。会议确立建立抗日民族统一战线的策略</a:t>
            </a:r>
          </a:p>
          <a:p>
            <a:r>
              <a:rPr lang="en-US" altLang="zh-CN"/>
              <a:t>12</a:t>
            </a:r>
            <a:r>
              <a:rPr lang="zh-CN" altLang="en-US"/>
              <a:t>月</a:t>
            </a:r>
            <a:r>
              <a:rPr lang="en-US" altLang="zh-CN"/>
              <a:t>27</a:t>
            </a:r>
            <a:r>
              <a:rPr lang="zh-CN" altLang="en-US"/>
              <a:t>日，在党的活动分子会议上作</a:t>
            </a:r>
            <a:r>
              <a:rPr lang="en-US" altLang="zh-CN"/>
              <a:t>《</a:t>
            </a:r>
            <a:r>
              <a:rPr lang="zh-CN" altLang="en-US"/>
              <a:t>论反对日本帝国主义的策略</a:t>
            </a:r>
            <a:r>
              <a:rPr lang="en-US" altLang="zh-CN"/>
              <a:t>》</a:t>
            </a:r>
            <a:r>
              <a:rPr lang="zh-CN" altLang="en-US"/>
              <a:t>报告，阐发抗日民族统一战线的策略方针</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zh-CN" altLang="en-US" dirty="0"/>
              <a:t>发展历程</a:t>
            </a:r>
            <a:r>
              <a:rPr lang="en-US" altLang="zh-CN" dirty="0">
                <a:latin typeface="微软雅黑"/>
              </a:rPr>
              <a:t>——</a:t>
            </a:r>
            <a:r>
              <a:rPr lang="zh-CN" altLang="en-US" dirty="0"/>
              <a:t>抗战时期</a:t>
            </a:r>
          </a:p>
        </p:txBody>
      </p:sp>
      <p:sp>
        <p:nvSpPr>
          <p:cNvPr id="10243" name="Rectangle 3"/>
          <p:cNvSpPr>
            <a:spLocks noGrp="1" noChangeArrowheads="1"/>
          </p:cNvSpPr>
          <p:nvPr>
            <p:ph type="body" sz="half" idx="1"/>
          </p:nvPr>
        </p:nvSpPr>
        <p:spPr>
          <a:xfrm>
            <a:off x="250825" y="1484313"/>
            <a:ext cx="8424863" cy="4364037"/>
          </a:xfrm>
        </p:spPr>
        <p:txBody>
          <a:bodyPr/>
          <a:lstStyle/>
          <a:p>
            <a:pPr>
              <a:lnSpc>
                <a:spcPct val="120000"/>
              </a:lnSpc>
            </a:pPr>
            <a:r>
              <a:rPr lang="zh-CN" altLang="en-US" dirty="0"/>
              <a:t>抗日战争时期</a:t>
            </a:r>
          </a:p>
          <a:p>
            <a:pPr lvl="1">
              <a:lnSpc>
                <a:spcPct val="120000"/>
              </a:lnSpc>
            </a:pPr>
            <a:r>
              <a:rPr lang="zh-CN" altLang="en-US" dirty="0"/>
              <a:t>发表了一系列论著：</a:t>
            </a:r>
            <a:r>
              <a:rPr lang="en-US" altLang="zh-CN" dirty="0"/>
              <a:t>《</a:t>
            </a:r>
            <a:r>
              <a:rPr lang="zh-CN" altLang="en-US" dirty="0"/>
              <a:t>中国革命战争的战略问题</a:t>
            </a:r>
            <a:r>
              <a:rPr lang="en-US" altLang="zh-CN" dirty="0"/>
              <a:t>》</a:t>
            </a:r>
            <a:r>
              <a:rPr lang="zh-CN" altLang="en-US" dirty="0"/>
              <a:t>、</a:t>
            </a:r>
            <a:r>
              <a:rPr lang="en-US" altLang="zh-CN" dirty="0"/>
              <a:t>《</a:t>
            </a:r>
            <a:r>
              <a:rPr lang="zh-CN" altLang="en-US" dirty="0"/>
              <a:t>实践论</a:t>
            </a:r>
            <a:r>
              <a:rPr lang="en-US" altLang="zh-CN" dirty="0"/>
              <a:t>》</a:t>
            </a:r>
            <a:r>
              <a:rPr lang="zh-CN" altLang="en-US" dirty="0"/>
              <a:t>、</a:t>
            </a:r>
            <a:r>
              <a:rPr lang="en-US" altLang="zh-CN" dirty="0"/>
              <a:t>《</a:t>
            </a:r>
            <a:r>
              <a:rPr lang="zh-CN" altLang="en-US" dirty="0"/>
              <a:t>论持久战</a:t>
            </a:r>
            <a:r>
              <a:rPr lang="en-US" altLang="zh-CN" dirty="0"/>
              <a:t>》</a:t>
            </a:r>
            <a:r>
              <a:rPr lang="zh-CN" altLang="en-US" dirty="0"/>
              <a:t>、</a:t>
            </a:r>
            <a:r>
              <a:rPr lang="en-US" altLang="zh-CN" dirty="0"/>
              <a:t>《</a:t>
            </a:r>
            <a:r>
              <a:rPr lang="zh-CN" altLang="en-US" dirty="0"/>
              <a:t>论联合政府</a:t>
            </a:r>
            <a:r>
              <a:rPr lang="en-US" altLang="zh-CN" dirty="0"/>
              <a:t>》</a:t>
            </a:r>
            <a:r>
              <a:rPr lang="zh-CN" altLang="en-US" dirty="0"/>
              <a:t>等</a:t>
            </a:r>
          </a:p>
          <a:p>
            <a:pPr lvl="1">
              <a:lnSpc>
                <a:spcPct val="120000"/>
              </a:lnSpc>
            </a:pPr>
            <a:r>
              <a:rPr lang="zh-CN" altLang="en-US" dirty="0"/>
              <a:t>提出了积极防御的战略思想及一系列战略战术</a:t>
            </a:r>
          </a:p>
          <a:p>
            <a:pPr lvl="1">
              <a:lnSpc>
                <a:spcPct val="120000"/>
              </a:lnSpc>
            </a:pPr>
            <a:r>
              <a:rPr lang="zh-CN" altLang="en-US" dirty="0"/>
              <a:t>提出了战争的基本原则是“保存自己、消灭敌人”</a:t>
            </a:r>
          </a:p>
          <a:p>
            <a:pPr lvl="1">
              <a:lnSpc>
                <a:spcPct val="120000"/>
              </a:lnSpc>
            </a:pPr>
            <a:r>
              <a:rPr lang="zh-CN" altLang="en-US" dirty="0"/>
              <a:t>将游击战提到战略高度</a:t>
            </a:r>
          </a:p>
        </p:txBody>
      </p:sp>
      <p:pic>
        <p:nvPicPr>
          <p:cNvPr id="10247" name="Picture 7" descr="1936年，与朱德在陕北保安"/>
          <p:cNvPicPr>
            <a:picLocks noGrp="1" noChangeAspect="1" noChangeArrowheads="1"/>
          </p:cNvPicPr>
          <p:nvPr>
            <p:ph sz="half" idx="2"/>
          </p:nvPr>
        </p:nvPicPr>
        <p:blipFill>
          <a:blip r:embed="rId2" cstate="print"/>
          <a:srcRect/>
          <a:stretch>
            <a:fillRect/>
          </a:stretch>
        </p:blipFill>
        <p:spPr>
          <a:xfrm>
            <a:off x="2411413" y="0"/>
            <a:ext cx="4814887" cy="6858000"/>
          </a:xfrm>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10247"/>
                                        </p:tgtEl>
                                        <p:attrNameLst>
                                          <p:attrName>style.visibility</p:attrName>
                                        </p:attrNameLst>
                                      </p:cBhvr>
                                      <p:to>
                                        <p:strVal val="visible"/>
                                      </p:to>
                                    </p:set>
                                    <p:anim calcmode="lin" valueType="num">
                                      <p:cBhvr additive="base">
                                        <p:cTn id="7" dur="500" fill="hold"/>
                                        <p:tgtEl>
                                          <p:spTgt spid="10247"/>
                                        </p:tgtEl>
                                        <p:attrNameLst>
                                          <p:attrName>ppt_x</p:attrName>
                                        </p:attrNameLst>
                                      </p:cBhvr>
                                      <p:tavLst>
                                        <p:tav tm="0">
                                          <p:val>
                                            <p:strVal val="#ppt_x"/>
                                          </p:val>
                                        </p:tav>
                                        <p:tav tm="100000">
                                          <p:val>
                                            <p:strVal val="#ppt_x"/>
                                          </p:val>
                                        </p:tav>
                                      </p:tavLst>
                                    </p:anim>
                                    <p:anim calcmode="lin" valueType="num">
                                      <p:cBhvr additive="base">
                                        <p:cTn id="8" dur="500" fill="hold"/>
                                        <p:tgtEl>
                                          <p:spTgt spid="10247"/>
                                        </p:tgtEl>
                                        <p:attrNameLst>
                                          <p:attrName>ppt_y</p:attrName>
                                        </p:attrNameLst>
                                      </p:cBhvr>
                                      <p:tavLst>
                                        <p:tav tm="0">
                                          <p:val>
                                            <p:strVal val="0-#ppt_h/2"/>
                                          </p:val>
                                        </p:tav>
                                        <p:tav tm="100000">
                                          <p:val>
                                            <p:strVal val="#ppt_y"/>
                                          </p:val>
                                        </p:tav>
                                      </p:tavLst>
                                    </p:anim>
                                  </p:childTnLst>
                                  <p:subTnLst>
                                    <p:set>
                                      <p:cBhvr override="childStyle">
                                        <p:cTn dur="1" fill="hold" display="0" masterRel="nextClick" afterEffect="1"/>
                                        <p:tgtEl>
                                          <p:spTgt spid="10247"/>
                                        </p:tgtEl>
                                        <p:attrNameLst>
                                          <p:attrName>style.visibility</p:attrName>
                                        </p:attrNameLst>
                                      </p:cBhvr>
                                      <p:to>
                                        <p:strVal val="hidden"/>
                                      </p:to>
                                    </p:set>
                                  </p:sub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0243">
                                            <p:txEl>
                                              <p:pRg st="0" end="0"/>
                                            </p:txEl>
                                          </p:spTgt>
                                        </p:tgtEl>
                                        <p:attrNameLst>
                                          <p:attrName>style.visibility</p:attrName>
                                        </p:attrNameLst>
                                      </p:cBhvr>
                                      <p:to>
                                        <p:strVal val="visible"/>
                                      </p:to>
                                    </p:set>
                                    <p:anim calcmode="lin" valueType="num">
                                      <p:cBhvr additive="base">
                                        <p:cTn id="13" dur="500" fill="hold"/>
                                        <p:tgtEl>
                                          <p:spTgt spid="1024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0243">
                                            <p:txEl>
                                              <p:pRg st="0" end="0"/>
                                            </p:txEl>
                                          </p:spTgt>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10243">
                                            <p:txEl>
                                              <p:pRg st="1" end="1"/>
                                            </p:txEl>
                                          </p:spTgt>
                                        </p:tgtEl>
                                        <p:attrNameLst>
                                          <p:attrName>style.visibility</p:attrName>
                                        </p:attrNameLst>
                                      </p:cBhvr>
                                      <p:to>
                                        <p:strVal val="visible"/>
                                      </p:to>
                                    </p:set>
                                    <p:anim calcmode="lin" valueType="num">
                                      <p:cBhvr additive="base">
                                        <p:cTn id="17" dur="500" fill="hold"/>
                                        <p:tgtEl>
                                          <p:spTgt spid="10243">
                                            <p:txEl>
                                              <p:pRg st="1" end="1"/>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10243">
                                            <p:txEl>
                                              <p:pRg st="1" end="1"/>
                                            </p:txEl>
                                          </p:spTgt>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0243">
                                            <p:txEl>
                                              <p:pRg st="2" end="2"/>
                                            </p:txEl>
                                          </p:spTgt>
                                        </p:tgtEl>
                                        <p:attrNameLst>
                                          <p:attrName>style.visibility</p:attrName>
                                        </p:attrNameLst>
                                      </p:cBhvr>
                                      <p:to>
                                        <p:strVal val="visible"/>
                                      </p:to>
                                    </p:set>
                                    <p:anim calcmode="lin" valueType="num">
                                      <p:cBhvr additive="base">
                                        <p:cTn id="21" dur="500" fill="hold"/>
                                        <p:tgtEl>
                                          <p:spTgt spid="10243">
                                            <p:txEl>
                                              <p:pRg st="2" end="2"/>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10243">
                                            <p:txEl>
                                              <p:pRg st="2" end="2"/>
                                            </p:txEl>
                                          </p:spTgt>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10243">
                                            <p:txEl>
                                              <p:pRg st="3" end="3"/>
                                            </p:txEl>
                                          </p:spTgt>
                                        </p:tgtEl>
                                        <p:attrNameLst>
                                          <p:attrName>style.visibility</p:attrName>
                                        </p:attrNameLst>
                                      </p:cBhvr>
                                      <p:to>
                                        <p:strVal val="visible"/>
                                      </p:to>
                                    </p:set>
                                    <p:anim calcmode="lin" valueType="num">
                                      <p:cBhvr additive="base">
                                        <p:cTn id="25" dur="500" fill="hold"/>
                                        <p:tgtEl>
                                          <p:spTgt spid="1024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0243">
                                            <p:txEl>
                                              <p:pRg st="3" end="3"/>
                                            </p:txEl>
                                          </p:spTgt>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10243">
                                            <p:txEl>
                                              <p:pRg st="4" end="4"/>
                                            </p:txEl>
                                          </p:spTgt>
                                        </p:tgtEl>
                                        <p:attrNameLst>
                                          <p:attrName>style.visibility</p:attrName>
                                        </p:attrNameLst>
                                      </p:cBhvr>
                                      <p:to>
                                        <p:strVal val="visible"/>
                                      </p:to>
                                    </p:set>
                                    <p:anim calcmode="lin" valueType="num">
                                      <p:cBhvr additive="base">
                                        <p:cTn id="29" dur="500" fill="hold"/>
                                        <p:tgtEl>
                                          <p:spTgt spid="10243">
                                            <p:txEl>
                                              <p:pRg st="4" end="4"/>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1024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3"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p:cNvSpPr>
            <a:spLocks noGrp="1" noChangeArrowheads="1"/>
          </p:cNvSpPr>
          <p:nvPr>
            <p:ph type="title"/>
          </p:nvPr>
        </p:nvSpPr>
        <p:spPr/>
        <p:txBody>
          <a:bodyPr/>
          <a:lstStyle/>
          <a:p>
            <a:r>
              <a:rPr lang="en-US" altLang="zh-CN" dirty="0"/>
              <a:t>1936</a:t>
            </a:r>
            <a:r>
              <a:rPr lang="zh-CN" altLang="en-US" dirty="0"/>
              <a:t>年</a:t>
            </a:r>
          </a:p>
        </p:txBody>
      </p:sp>
      <p:sp>
        <p:nvSpPr>
          <p:cNvPr id="113667" name="Rectangle 3"/>
          <p:cNvSpPr>
            <a:spLocks noGrp="1" noChangeArrowheads="1"/>
          </p:cNvSpPr>
          <p:nvPr>
            <p:ph type="body" idx="1"/>
          </p:nvPr>
        </p:nvSpPr>
        <p:spPr>
          <a:xfrm>
            <a:off x="179388" y="1449388"/>
            <a:ext cx="8785225" cy="5027612"/>
          </a:xfrm>
        </p:spPr>
        <p:txBody>
          <a:bodyPr/>
          <a:lstStyle/>
          <a:p>
            <a:r>
              <a:rPr lang="en-US" altLang="zh-CN" sz="2800" dirty="0"/>
              <a:t>1</a:t>
            </a:r>
            <a:r>
              <a:rPr lang="zh-CN" altLang="en-US" sz="2800" dirty="0"/>
              <a:t>月</a:t>
            </a:r>
            <a:r>
              <a:rPr lang="en-US" altLang="zh-CN" sz="2800" dirty="0"/>
              <a:t>25</a:t>
            </a:r>
            <a:r>
              <a:rPr lang="zh-CN" altLang="en-US" sz="2800" dirty="0"/>
              <a:t>日，发出</a:t>
            </a:r>
            <a:r>
              <a:rPr lang="en-US" altLang="zh-CN" sz="2800" dirty="0"/>
              <a:t>《</a:t>
            </a:r>
            <a:r>
              <a:rPr lang="zh-CN" altLang="en-US" sz="2800" dirty="0"/>
              <a:t>为红军愿意同东北军联合抗日致东北军全体将士书</a:t>
            </a:r>
            <a:r>
              <a:rPr lang="en-US" altLang="zh-CN" sz="2800" dirty="0"/>
              <a:t>》</a:t>
            </a:r>
            <a:r>
              <a:rPr lang="zh-CN" altLang="en-US" sz="2800" dirty="0"/>
              <a:t>，提出关于组织国防政府和抗日联军的具体办法，建议互派代表共同协商</a:t>
            </a:r>
          </a:p>
          <a:p>
            <a:r>
              <a:rPr lang="en-US" altLang="zh-CN" sz="2800" dirty="0"/>
              <a:t>2</a:t>
            </a:r>
            <a:r>
              <a:rPr lang="zh-CN" altLang="en-US" sz="2800" dirty="0"/>
              <a:t>月至</a:t>
            </a:r>
            <a:r>
              <a:rPr lang="en-US" altLang="zh-CN" sz="2800" dirty="0"/>
              <a:t>5</a:t>
            </a:r>
            <a:r>
              <a:rPr lang="zh-CN" altLang="en-US" sz="2800" dirty="0"/>
              <a:t>月，同彭德怀率领红一方面军主力渡黄河东征</a:t>
            </a:r>
          </a:p>
          <a:p>
            <a:r>
              <a:rPr lang="en-US" altLang="zh-CN" sz="2800" dirty="0"/>
              <a:t>3</a:t>
            </a:r>
            <a:r>
              <a:rPr lang="zh-CN" altLang="en-US" sz="2800" dirty="0"/>
              <a:t>月，向南京当局提出停止内战、一致抗日的五点意见</a:t>
            </a:r>
          </a:p>
          <a:p>
            <a:r>
              <a:rPr lang="en-US" altLang="zh-CN" sz="2800" dirty="0"/>
              <a:t>6</a:t>
            </a:r>
            <a:r>
              <a:rPr lang="zh-CN" altLang="en-US" sz="2800" dirty="0"/>
              <a:t>月</a:t>
            </a:r>
            <a:r>
              <a:rPr lang="en-US" altLang="zh-CN" sz="2800" dirty="0"/>
              <a:t>1</a:t>
            </a:r>
            <a:r>
              <a:rPr lang="zh-CN" altLang="en-US" sz="2800" dirty="0"/>
              <a:t>日，同朱德发布关于救国救民的主张二十条</a:t>
            </a:r>
          </a:p>
          <a:p>
            <a:r>
              <a:rPr lang="en-US" altLang="zh-CN" sz="2800" dirty="0"/>
              <a:t>6</a:t>
            </a:r>
            <a:r>
              <a:rPr lang="zh-CN" altLang="en-US" sz="2800" dirty="0"/>
              <a:t>月</a:t>
            </a:r>
            <a:r>
              <a:rPr lang="en-US" altLang="zh-CN" sz="2800" dirty="0"/>
              <a:t>12</a:t>
            </a:r>
            <a:r>
              <a:rPr lang="zh-CN" altLang="en-US" sz="2800" dirty="0"/>
              <a:t>日，、提出抗日救国的八项纲领</a:t>
            </a:r>
          </a:p>
          <a:p>
            <a:r>
              <a:rPr lang="en-US" altLang="zh-CN" sz="2800" dirty="0"/>
              <a:t>7</a:t>
            </a:r>
            <a:r>
              <a:rPr lang="zh-CN" altLang="en-US" sz="2800" dirty="0"/>
              <a:t>月至</a:t>
            </a:r>
            <a:r>
              <a:rPr lang="en-US" altLang="zh-CN" sz="2800" dirty="0"/>
              <a:t>10</a:t>
            </a:r>
            <a:r>
              <a:rPr lang="zh-CN" altLang="en-US" sz="2800" dirty="0"/>
              <a:t>月，在陕北保安多次会见美国记者斯诺，回答他提出的有关中国革命和工农红军等多方面的问题，并介绍了自己的经历</a:t>
            </a:r>
          </a:p>
        </p:txBody>
      </p:sp>
      <p:pic>
        <p:nvPicPr>
          <p:cNvPr id="113668" name="Picture 4" descr="1936年，与朱德在陕北保安"/>
          <p:cNvPicPr>
            <a:picLocks noChangeAspect="1" noChangeArrowheads="1"/>
          </p:cNvPicPr>
          <p:nvPr/>
        </p:nvPicPr>
        <p:blipFill>
          <a:blip r:embed="rId2" cstate="print"/>
          <a:srcRect/>
          <a:stretch>
            <a:fillRect/>
          </a:stretch>
        </p:blipFill>
        <p:spPr bwMode="auto">
          <a:xfrm>
            <a:off x="2209800" y="0"/>
            <a:ext cx="4814888" cy="6858000"/>
          </a:xfrm>
          <a:prstGeom prst="rect">
            <a:avLst/>
          </a:prstGeom>
          <a:noFill/>
        </p:spPr>
      </p:pic>
      <p:pic>
        <p:nvPicPr>
          <p:cNvPr id="113669" name="Picture 5" descr="1936年在陕北"/>
          <p:cNvPicPr>
            <a:picLocks noChangeAspect="1" noChangeArrowheads="1"/>
          </p:cNvPicPr>
          <p:nvPr/>
        </p:nvPicPr>
        <p:blipFill>
          <a:blip r:embed="rId3" cstate="print"/>
          <a:srcRect/>
          <a:stretch>
            <a:fillRect/>
          </a:stretch>
        </p:blipFill>
        <p:spPr bwMode="auto">
          <a:xfrm>
            <a:off x="2209800" y="0"/>
            <a:ext cx="5273675" cy="6858000"/>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113667">
                                            <p:txEl>
                                              <p:pRg st="0" end="0"/>
                                            </p:txEl>
                                          </p:spTgt>
                                        </p:tgtEl>
                                        <p:attrNameLst>
                                          <p:attrName>style.visibility</p:attrName>
                                        </p:attrNameLst>
                                      </p:cBhvr>
                                      <p:to>
                                        <p:strVal val="visible"/>
                                      </p:to>
                                    </p:set>
                                    <p:animEffect transition="in" filter="dissolve">
                                      <p:cBhvr>
                                        <p:cTn id="7" dur="500"/>
                                        <p:tgtEl>
                                          <p:spTgt spid="113667">
                                            <p:txEl>
                                              <p:pRg st="0" end="0"/>
                                            </p:txEl>
                                          </p:spTgt>
                                        </p:tgtEl>
                                      </p:cBhvr>
                                    </p:animEffect>
                                  </p:childTnLst>
                                  <p:subTnLst>
                                    <p:animClr clrSpc="rgb" dir="cw">
                                      <p:cBhvr override="childStyle">
                                        <p:cTn dur="1" fill="hold" display="0" masterRel="nextClick" afterEffect="1"/>
                                        <p:tgtEl>
                                          <p:spTgt spid="113667">
                                            <p:txEl>
                                              <p:pRg st="0" end="0"/>
                                            </p:txEl>
                                          </p:spTgt>
                                        </p:tgtEl>
                                        <p:attrNameLst>
                                          <p:attrName>ppt_c</p:attrName>
                                        </p:attrNameLst>
                                      </p:cBhvr>
                                      <p:to>
                                        <a:srgbClr val="969696"/>
                                      </p:to>
                                    </p:animClr>
                                  </p:sub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13667">
                                            <p:txEl>
                                              <p:pRg st="1" end="1"/>
                                            </p:txEl>
                                          </p:spTgt>
                                        </p:tgtEl>
                                        <p:attrNameLst>
                                          <p:attrName>style.visibility</p:attrName>
                                        </p:attrNameLst>
                                      </p:cBhvr>
                                      <p:to>
                                        <p:strVal val="visible"/>
                                      </p:to>
                                    </p:set>
                                    <p:animEffect transition="in" filter="dissolve">
                                      <p:cBhvr>
                                        <p:cTn id="12" dur="500"/>
                                        <p:tgtEl>
                                          <p:spTgt spid="113667">
                                            <p:txEl>
                                              <p:pRg st="1" end="1"/>
                                            </p:txEl>
                                          </p:spTgt>
                                        </p:tgtEl>
                                      </p:cBhvr>
                                    </p:animEffect>
                                  </p:childTnLst>
                                  <p:subTnLst>
                                    <p:animClr clrSpc="rgb" dir="cw">
                                      <p:cBhvr override="childStyle">
                                        <p:cTn dur="1" fill="hold" display="0" masterRel="nextClick" afterEffect="1"/>
                                        <p:tgtEl>
                                          <p:spTgt spid="113667">
                                            <p:txEl>
                                              <p:pRg st="1" end="1"/>
                                            </p:txEl>
                                          </p:spTgt>
                                        </p:tgtEl>
                                        <p:attrNameLst>
                                          <p:attrName>ppt_c</p:attrName>
                                        </p:attrNameLst>
                                      </p:cBhvr>
                                      <p:to>
                                        <a:srgbClr val="969696"/>
                                      </p:to>
                                    </p:animClr>
                                  </p:sub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13667">
                                            <p:txEl>
                                              <p:pRg st="2" end="2"/>
                                            </p:txEl>
                                          </p:spTgt>
                                        </p:tgtEl>
                                        <p:attrNameLst>
                                          <p:attrName>style.visibility</p:attrName>
                                        </p:attrNameLst>
                                      </p:cBhvr>
                                      <p:to>
                                        <p:strVal val="visible"/>
                                      </p:to>
                                    </p:set>
                                    <p:animEffect transition="in" filter="dissolve">
                                      <p:cBhvr>
                                        <p:cTn id="17" dur="500"/>
                                        <p:tgtEl>
                                          <p:spTgt spid="113667">
                                            <p:txEl>
                                              <p:pRg st="2" end="2"/>
                                            </p:txEl>
                                          </p:spTgt>
                                        </p:tgtEl>
                                      </p:cBhvr>
                                    </p:animEffect>
                                  </p:childTnLst>
                                  <p:subTnLst>
                                    <p:animClr clrSpc="rgb" dir="cw">
                                      <p:cBhvr override="childStyle">
                                        <p:cTn dur="1" fill="hold" display="0" masterRel="nextClick" afterEffect="1"/>
                                        <p:tgtEl>
                                          <p:spTgt spid="113667">
                                            <p:txEl>
                                              <p:pRg st="2" end="2"/>
                                            </p:txEl>
                                          </p:spTgt>
                                        </p:tgtEl>
                                        <p:attrNameLst>
                                          <p:attrName>ppt_c</p:attrName>
                                        </p:attrNameLst>
                                      </p:cBhvr>
                                      <p:to>
                                        <a:srgbClr val="969696"/>
                                      </p:to>
                                    </p:animClr>
                                  </p:sub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13667">
                                            <p:txEl>
                                              <p:pRg st="3" end="3"/>
                                            </p:txEl>
                                          </p:spTgt>
                                        </p:tgtEl>
                                        <p:attrNameLst>
                                          <p:attrName>style.visibility</p:attrName>
                                        </p:attrNameLst>
                                      </p:cBhvr>
                                      <p:to>
                                        <p:strVal val="visible"/>
                                      </p:to>
                                    </p:set>
                                    <p:animEffect transition="in" filter="dissolve">
                                      <p:cBhvr>
                                        <p:cTn id="22" dur="500"/>
                                        <p:tgtEl>
                                          <p:spTgt spid="113667">
                                            <p:txEl>
                                              <p:pRg st="3" end="3"/>
                                            </p:txEl>
                                          </p:spTgt>
                                        </p:tgtEl>
                                      </p:cBhvr>
                                    </p:animEffect>
                                  </p:childTnLst>
                                  <p:subTnLst>
                                    <p:animClr clrSpc="rgb" dir="cw">
                                      <p:cBhvr override="childStyle">
                                        <p:cTn dur="1" fill="hold" display="0" masterRel="nextClick" afterEffect="1"/>
                                        <p:tgtEl>
                                          <p:spTgt spid="113667">
                                            <p:txEl>
                                              <p:pRg st="3" end="3"/>
                                            </p:txEl>
                                          </p:spTgt>
                                        </p:tgtEl>
                                        <p:attrNameLst>
                                          <p:attrName>ppt_c</p:attrName>
                                        </p:attrNameLst>
                                      </p:cBhvr>
                                      <p:to>
                                        <a:srgbClr val="969696"/>
                                      </p:to>
                                    </p:animClr>
                                  </p:sub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113668"/>
                                        </p:tgtEl>
                                        <p:attrNameLst>
                                          <p:attrName>style.visibility</p:attrName>
                                        </p:attrNameLst>
                                      </p:cBhvr>
                                      <p:to>
                                        <p:strVal val="visible"/>
                                      </p:to>
                                    </p:set>
                                    <p:animEffect transition="in" filter="dissolve">
                                      <p:cBhvr>
                                        <p:cTn id="27" dur="500"/>
                                        <p:tgtEl>
                                          <p:spTgt spid="113668"/>
                                        </p:tgtEl>
                                      </p:cBhvr>
                                    </p:animEffect>
                                  </p:childTnLst>
                                  <p:subTnLst>
                                    <p:set>
                                      <p:cBhvr override="childStyle">
                                        <p:cTn dur="1" fill="hold" display="0" masterRel="nextClick" afterEffect="1"/>
                                        <p:tgtEl>
                                          <p:spTgt spid="113668"/>
                                        </p:tgtEl>
                                        <p:attrNameLst>
                                          <p:attrName>style.visibility</p:attrName>
                                        </p:attrNameLst>
                                      </p:cBhvr>
                                      <p:to>
                                        <p:strVal val="hidden"/>
                                      </p:to>
                                    </p:set>
                                  </p:sub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113667">
                                            <p:txEl>
                                              <p:pRg st="4" end="4"/>
                                            </p:txEl>
                                          </p:spTgt>
                                        </p:tgtEl>
                                        <p:attrNameLst>
                                          <p:attrName>style.visibility</p:attrName>
                                        </p:attrNameLst>
                                      </p:cBhvr>
                                      <p:to>
                                        <p:strVal val="visible"/>
                                      </p:to>
                                    </p:set>
                                    <p:animEffect transition="in" filter="dissolve">
                                      <p:cBhvr>
                                        <p:cTn id="32" dur="500"/>
                                        <p:tgtEl>
                                          <p:spTgt spid="113667">
                                            <p:txEl>
                                              <p:pRg st="4" end="4"/>
                                            </p:txEl>
                                          </p:spTgt>
                                        </p:tgtEl>
                                      </p:cBhvr>
                                    </p:animEffect>
                                  </p:childTnLst>
                                  <p:subTnLst>
                                    <p:animClr clrSpc="rgb" dir="cw">
                                      <p:cBhvr override="childStyle">
                                        <p:cTn dur="1" fill="hold" display="0" masterRel="nextClick" afterEffect="1"/>
                                        <p:tgtEl>
                                          <p:spTgt spid="113667">
                                            <p:txEl>
                                              <p:pRg st="4" end="4"/>
                                            </p:txEl>
                                          </p:spTgt>
                                        </p:tgtEl>
                                        <p:attrNameLst>
                                          <p:attrName>ppt_c</p:attrName>
                                        </p:attrNameLst>
                                      </p:cBhvr>
                                      <p:to>
                                        <a:srgbClr val="969696"/>
                                      </p:to>
                                    </p:animClr>
                                  </p:sub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113667">
                                            <p:txEl>
                                              <p:pRg st="5" end="5"/>
                                            </p:txEl>
                                          </p:spTgt>
                                        </p:tgtEl>
                                        <p:attrNameLst>
                                          <p:attrName>style.visibility</p:attrName>
                                        </p:attrNameLst>
                                      </p:cBhvr>
                                      <p:to>
                                        <p:strVal val="visible"/>
                                      </p:to>
                                    </p:set>
                                    <p:animEffect transition="in" filter="dissolve">
                                      <p:cBhvr>
                                        <p:cTn id="37" dur="500"/>
                                        <p:tgtEl>
                                          <p:spTgt spid="113667">
                                            <p:txEl>
                                              <p:pRg st="5" end="5"/>
                                            </p:txEl>
                                          </p:spTgt>
                                        </p:tgtEl>
                                      </p:cBhvr>
                                    </p:animEffect>
                                  </p:childTnLst>
                                  <p:subTnLst>
                                    <p:animClr clrSpc="rgb" dir="cw">
                                      <p:cBhvr override="childStyle">
                                        <p:cTn dur="1" fill="hold" display="0" masterRel="nextClick" afterEffect="1"/>
                                        <p:tgtEl>
                                          <p:spTgt spid="113667">
                                            <p:txEl>
                                              <p:pRg st="5" end="5"/>
                                            </p:txEl>
                                          </p:spTgt>
                                        </p:tgtEl>
                                        <p:attrNameLst>
                                          <p:attrName>ppt_c</p:attrName>
                                        </p:attrNameLst>
                                      </p:cBhvr>
                                      <p:to>
                                        <a:srgbClr val="969696"/>
                                      </p:to>
                                    </p:animClr>
                                  </p:subTnLst>
                                </p:cTn>
                              </p:par>
                            </p:childTnLst>
                          </p:cTn>
                        </p:par>
                      </p:childTnLst>
                    </p:cTn>
                  </p:par>
                  <p:par>
                    <p:cTn id="38" fill="hold">
                      <p:stCondLst>
                        <p:cond delay="indefinite"/>
                      </p:stCondLst>
                      <p:childTnLst>
                        <p:par>
                          <p:cTn id="39" fill="hold">
                            <p:stCondLst>
                              <p:cond delay="0"/>
                            </p:stCondLst>
                            <p:childTnLst>
                              <p:par>
                                <p:cTn id="40" presetID="9" presetClass="entr" presetSubtype="0" fill="hold" nodeType="clickEffect">
                                  <p:stCondLst>
                                    <p:cond delay="0"/>
                                  </p:stCondLst>
                                  <p:childTnLst>
                                    <p:set>
                                      <p:cBhvr>
                                        <p:cTn id="41" dur="1" fill="hold">
                                          <p:stCondLst>
                                            <p:cond delay="0"/>
                                          </p:stCondLst>
                                        </p:cTn>
                                        <p:tgtEl>
                                          <p:spTgt spid="113669"/>
                                        </p:tgtEl>
                                        <p:attrNameLst>
                                          <p:attrName>style.visibility</p:attrName>
                                        </p:attrNameLst>
                                      </p:cBhvr>
                                      <p:to>
                                        <p:strVal val="visible"/>
                                      </p:to>
                                    </p:set>
                                    <p:animEffect transition="in" filter="dissolve">
                                      <p:cBhvr>
                                        <p:cTn id="42" dur="500"/>
                                        <p:tgtEl>
                                          <p:spTgt spid="113669"/>
                                        </p:tgtEl>
                                      </p:cBhvr>
                                    </p:animEffect>
                                  </p:childTnLst>
                                  <p:subTnLst>
                                    <p:set>
                                      <p:cBhvr override="childStyle">
                                        <p:cTn dur="1" fill="hold" display="0" masterRel="nextClick" afterEffect="1"/>
                                        <p:tgtEl>
                                          <p:spTgt spid="113669"/>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667" grpId="0" uiExpand="1"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p:cNvSpPr>
            <a:spLocks noGrp="1" noChangeArrowheads="1"/>
          </p:cNvSpPr>
          <p:nvPr>
            <p:ph type="title"/>
          </p:nvPr>
        </p:nvSpPr>
        <p:spPr/>
        <p:txBody>
          <a:bodyPr/>
          <a:lstStyle/>
          <a:p>
            <a:r>
              <a:rPr lang="en-US" altLang="zh-CN"/>
              <a:t>1936</a:t>
            </a:r>
            <a:r>
              <a:rPr lang="zh-CN" altLang="en-US"/>
              <a:t>年（续）</a:t>
            </a:r>
          </a:p>
        </p:txBody>
      </p:sp>
      <p:sp>
        <p:nvSpPr>
          <p:cNvPr id="114691" name="Rectangle 3"/>
          <p:cNvSpPr>
            <a:spLocks noGrp="1" noChangeArrowheads="1"/>
          </p:cNvSpPr>
          <p:nvPr>
            <p:ph type="body" idx="1"/>
          </p:nvPr>
        </p:nvSpPr>
        <p:spPr>
          <a:xfrm>
            <a:off x="179388" y="1449388"/>
            <a:ext cx="8785225" cy="5103812"/>
          </a:xfrm>
        </p:spPr>
        <p:txBody>
          <a:bodyPr/>
          <a:lstStyle/>
          <a:p>
            <a:r>
              <a:rPr lang="en-US" altLang="zh-CN" sz="2800" dirty="0"/>
              <a:t>8</a:t>
            </a:r>
            <a:r>
              <a:rPr lang="zh-CN" altLang="en-US" sz="2800" dirty="0"/>
              <a:t>月</a:t>
            </a:r>
            <a:r>
              <a:rPr lang="en-US" altLang="zh-CN" sz="2800" dirty="0"/>
              <a:t>10</a:t>
            </a:r>
            <a:r>
              <a:rPr lang="zh-CN" altLang="en-US" sz="2800" dirty="0"/>
              <a:t>日，出席中共中央政治局会议，作关于国共两党关系和统一战线问题的报告</a:t>
            </a:r>
          </a:p>
          <a:p>
            <a:r>
              <a:rPr lang="en-US" altLang="zh-CN" sz="2800" dirty="0"/>
              <a:t>8</a:t>
            </a:r>
            <a:r>
              <a:rPr lang="zh-CN" altLang="en-US" sz="2800" dirty="0"/>
              <a:t>月</a:t>
            </a:r>
            <a:r>
              <a:rPr lang="en-US" altLang="zh-CN" sz="2800" dirty="0"/>
              <a:t>25</a:t>
            </a:r>
            <a:r>
              <a:rPr lang="zh-CN" altLang="en-US" sz="2800" dirty="0"/>
              <a:t>日，起草</a:t>
            </a:r>
            <a:r>
              <a:rPr lang="en-US" altLang="zh-CN" sz="2800" dirty="0"/>
              <a:t>《</a:t>
            </a:r>
            <a:r>
              <a:rPr lang="zh-CN" altLang="en-US" sz="2800" dirty="0"/>
              <a:t>中国共产党致中国国民党书</a:t>
            </a:r>
            <a:r>
              <a:rPr lang="en-US" altLang="zh-CN" sz="2800" dirty="0"/>
              <a:t>》</a:t>
            </a:r>
            <a:r>
              <a:rPr lang="zh-CN" altLang="en-US" sz="2800" dirty="0"/>
              <a:t>，呼吁一致抗日</a:t>
            </a:r>
          </a:p>
          <a:p>
            <a:r>
              <a:rPr lang="en-US" altLang="zh-CN" sz="2800" dirty="0"/>
              <a:t>12</a:t>
            </a:r>
            <a:r>
              <a:rPr lang="zh-CN" altLang="en-US" sz="2800" dirty="0"/>
              <a:t>月</a:t>
            </a:r>
            <a:r>
              <a:rPr lang="en-US" altLang="zh-CN" sz="2800" dirty="0"/>
              <a:t>7</a:t>
            </a:r>
            <a:r>
              <a:rPr lang="zh-CN" altLang="en-US" sz="2800" dirty="0"/>
              <a:t>日，任中共中央革命军事委员会主席</a:t>
            </a:r>
          </a:p>
          <a:p>
            <a:r>
              <a:rPr lang="en-US" altLang="zh-CN" sz="2800" dirty="0"/>
              <a:t>12</a:t>
            </a:r>
            <a:r>
              <a:rPr lang="zh-CN" altLang="en-US" sz="2800" dirty="0"/>
              <a:t>月中旬，西安事变。毛泽东分析当时错综复杂的政治形势，确定了和平解决西安事变的方针，派周恩来等往西安参加谈判，促成事变和平解决</a:t>
            </a:r>
          </a:p>
          <a:p>
            <a:r>
              <a:rPr lang="en-US" altLang="zh-CN" sz="2800" dirty="0"/>
              <a:t>12</a:t>
            </a:r>
            <a:r>
              <a:rPr lang="zh-CN" altLang="en-US" sz="2800" dirty="0"/>
              <a:t>月，撰写</a:t>
            </a:r>
            <a:r>
              <a:rPr lang="en-US" altLang="zh-CN" sz="2800" dirty="0"/>
              <a:t>《</a:t>
            </a:r>
            <a:r>
              <a:rPr lang="zh-CN" altLang="en-US" sz="2800" dirty="0"/>
              <a:t>中国革命战争的战略问题</a:t>
            </a:r>
            <a:r>
              <a:rPr lang="en-US" altLang="zh-CN" sz="2800" dirty="0"/>
              <a:t>》</a:t>
            </a:r>
          </a:p>
        </p:txBody>
      </p:sp>
      <p:pic>
        <p:nvPicPr>
          <p:cNvPr id="114692" name="Picture 4" descr="1936蒋介石与张学良在西安"/>
          <p:cNvPicPr>
            <a:picLocks noChangeAspect="1" noChangeArrowheads="1"/>
          </p:cNvPicPr>
          <p:nvPr/>
        </p:nvPicPr>
        <p:blipFill>
          <a:blip r:embed="rId3" cstate="print"/>
          <a:srcRect/>
          <a:stretch>
            <a:fillRect/>
          </a:stretch>
        </p:blipFill>
        <p:spPr bwMode="auto">
          <a:xfrm>
            <a:off x="0" y="1447800"/>
            <a:ext cx="9144000" cy="4800600"/>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114691">
                                            <p:txEl>
                                              <p:pRg st="0" end="0"/>
                                            </p:txEl>
                                          </p:spTgt>
                                        </p:tgtEl>
                                        <p:attrNameLst>
                                          <p:attrName>style.visibility</p:attrName>
                                        </p:attrNameLst>
                                      </p:cBhvr>
                                      <p:to>
                                        <p:strVal val="visible"/>
                                      </p:to>
                                    </p:set>
                                    <p:animEffect transition="in" filter="dissolve">
                                      <p:cBhvr>
                                        <p:cTn id="7" dur="500"/>
                                        <p:tgtEl>
                                          <p:spTgt spid="11469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14691">
                                            <p:txEl>
                                              <p:pRg st="1" end="1"/>
                                            </p:txEl>
                                          </p:spTgt>
                                        </p:tgtEl>
                                        <p:attrNameLst>
                                          <p:attrName>style.visibility</p:attrName>
                                        </p:attrNameLst>
                                      </p:cBhvr>
                                      <p:to>
                                        <p:strVal val="visible"/>
                                      </p:to>
                                    </p:set>
                                    <p:animEffect transition="in" filter="dissolve">
                                      <p:cBhvr>
                                        <p:cTn id="12" dur="500"/>
                                        <p:tgtEl>
                                          <p:spTgt spid="11469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14691">
                                            <p:txEl>
                                              <p:pRg st="2" end="2"/>
                                            </p:txEl>
                                          </p:spTgt>
                                        </p:tgtEl>
                                        <p:attrNameLst>
                                          <p:attrName>style.visibility</p:attrName>
                                        </p:attrNameLst>
                                      </p:cBhvr>
                                      <p:to>
                                        <p:strVal val="visible"/>
                                      </p:to>
                                    </p:set>
                                    <p:animEffect transition="in" filter="dissolve">
                                      <p:cBhvr>
                                        <p:cTn id="17" dur="500"/>
                                        <p:tgtEl>
                                          <p:spTgt spid="11469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14691">
                                            <p:txEl>
                                              <p:pRg st="3" end="3"/>
                                            </p:txEl>
                                          </p:spTgt>
                                        </p:tgtEl>
                                        <p:attrNameLst>
                                          <p:attrName>style.visibility</p:attrName>
                                        </p:attrNameLst>
                                      </p:cBhvr>
                                      <p:to>
                                        <p:strVal val="visible"/>
                                      </p:to>
                                    </p:set>
                                    <p:animEffect transition="in" filter="dissolve">
                                      <p:cBhvr>
                                        <p:cTn id="22" dur="500"/>
                                        <p:tgtEl>
                                          <p:spTgt spid="114691">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114692"/>
                                        </p:tgtEl>
                                        <p:attrNameLst>
                                          <p:attrName>style.visibility</p:attrName>
                                        </p:attrNameLst>
                                      </p:cBhvr>
                                      <p:to>
                                        <p:strVal val="visible"/>
                                      </p:to>
                                    </p:set>
                                    <p:animEffect transition="in" filter="dissolve">
                                      <p:cBhvr>
                                        <p:cTn id="27" dur="500"/>
                                        <p:tgtEl>
                                          <p:spTgt spid="114692"/>
                                        </p:tgtEl>
                                      </p:cBhvr>
                                    </p:animEffect>
                                  </p:childTnLst>
                                  <p:subTnLst>
                                    <p:set>
                                      <p:cBhvr override="childStyle">
                                        <p:cTn dur="1" fill="hold" display="0" masterRel="nextClick" afterEffect="1"/>
                                        <p:tgtEl>
                                          <p:spTgt spid="114692"/>
                                        </p:tgtEl>
                                        <p:attrNameLst>
                                          <p:attrName>style.visibility</p:attrName>
                                        </p:attrNameLst>
                                      </p:cBhvr>
                                      <p:to>
                                        <p:strVal val="hidden"/>
                                      </p:to>
                                    </p:set>
                                  </p:sub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114691">
                                            <p:txEl>
                                              <p:pRg st="4" end="4"/>
                                            </p:txEl>
                                          </p:spTgt>
                                        </p:tgtEl>
                                        <p:attrNameLst>
                                          <p:attrName>style.visibility</p:attrName>
                                        </p:attrNameLst>
                                      </p:cBhvr>
                                      <p:to>
                                        <p:strVal val="visible"/>
                                      </p:to>
                                    </p:set>
                                    <p:animEffect transition="in" filter="dissolve">
                                      <p:cBhvr>
                                        <p:cTn id="32" dur="500"/>
                                        <p:tgtEl>
                                          <p:spTgt spid="11469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691"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r>
              <a:rPr lang="zh-CN" altLang="en-US" dirty="0"/>
              <a:t>发展历程</a:t>
            </a:r>
            <a:r>
              <a:rPr lang="en-US" altLang="zh-CN" dirty="0">
                <a:latin typeface="微软雅黑"/>
              </a:rPr>
              <a:t>——</a:t>
            </a:r>
            <a:r>
              <a:rPr lang="zh-CN" altLang="en-US" dirty="0"/>
              <a:t>初步形成</a:t>
            </a:r>
          </a:p>
        </p:txBody>
      </p:sp>
      <p:sp>
        <p:nvSpPr>
          <p:cNvPr id="9219" name="Rectangle 3"/>
          <p:cNvSpPr>
            <a:spLocks noGrp="1" noChangeArrowheads="1"/>
          </p:cNvSpPr>
          <p:nvPr>
            <p:ph type="body" sz="half" idx="1"/>
          </p:nvPr>
        </p:nvSpPr>
        <p:spPr>
          <a:xfrm>
            <a:off x="250825" y="1484312"/>
            <a:ext cx="4892679" cy="5230835"/>
          </a:xfrm>
        </p:spPr>
        <p:txBody>
          <a:bodyPr/>
          <a:lstStyle/>
          <a:p>
            <a:pPr>
              <a:lnSpc>
                <a:spcPct val="110000"/>
              </a:lnSpc>
            </a:pPr>
            <a:r>
              <a:rPr lang="zh-CN" altLang="en-US" sz="2800" dirty="0"/>
              <a:t>土地革命时期</a:t>
            </a:r>
          </a:p>
          <a:p>
            <a:pPr lvl="1">
              <a:lnSpc>
                <a:spcPct val="110000"/>
              </a:lnSpc>
            </a:pPr>
            <a:r>
              <a:rPr lang="zh-CN" altLang="en-US" sz="2400" dirty="0">
                <a:latin typeface="Times New Roman" pitchFamily="18" charset="0"/>
                <a:ea typeface="黑体" pitchFamily="2" charset="-122"/>
              </a:rPr>
              <a:t>建军原则：</a:t>
            </a:r>
            <a:r>
              <a:rPr lang="zh-CN" altLang="en-US" sz="2400" dirty="0">
                <a:latin typeface="Times New Roman" pitchFamily="18" charset="0"/>
              </a:rPr>
              <a:t>人民军队受党的领导，其主要成分是农民</a:t>
            </a:r>
          </a:p>
          <a:p>
            <a:pPr lvl="1">
              <a:lnSpc>
                <a:spcPct val="110000"/>
              </a:lnSpc>
            </a:pPr>
            <a:r>
              <a:rPr lang="zh-CN" altLang="en-US" sz="2400" dirty="0">
                <a:latin typeface="Times New Roman" pitchFamily="18" charset="0"/>
                <a:ea typeface="黑体" pitchFamily="2" charset="-122"/>
              </a:rPr>
              <a:t>作战原则：</a:t>
            </a:r>
            <a:r>
              <a:rPr lang="zh-CN" altLang="en-US" sz="2400" dirty="0">
                <a:latin typeface="Times New Roman" pitchFamily="18" charset="0"/>
              </a:rPr>
              <a:t>提出了“十六字诀”： “敌进我退、敌驻我挠，敌疲我打，敌退我追”</a:t>
            </a:r>
          </a:p>
          <a:p>
            <a:pPr lvl="1">
              <a:lnSpc>
                <a:spcPct val="110000"/>
              </a:lnSpc>
            </a:pPr>
            <a:r>
              <a:rPr lang="zh-CN" altLang="en-US" sz="2400" dirty="0">
                <a:latin typeface="Times New Roman" pitchFamily="18" charset="0"/>
                <a:ea typeface="黑体" pitchFamily="2" charset="-122"/>
              </a:rPr>
              <a:t>建设革命根据地的理论：</a:t>
            </a:r>
            <a:r>
              <a:rPr lang="zh-CN" altLang="en-US" sz="2400" dirty="0">
                <a:latin typeface="Times New Roman" pitchFamily="18" charset="0"/>
              </a:rPr>
              <a:t>在农村建立和发展红色政权</a:t>
            </a:r>
          </a:p>
        </p:txBody>
      </p:sp>
      <p:pic>
        <p:nvPicPr>
          <p:cNvPr id="9224" name="Picture 8" descr="1919年4月，在长沙"/>
          <p:cNvPicPr>
            <a:picLocks noGrp="1" noChangeAspect="1" noChangeArrowheads="1"/>
          </p:cNvPicPr>
          <p:nvPr>
            <p:ph sz="quarter" idx="2"/>
          </p:nvPr>
        </p:nvPicPr>
        <p:blipFill>
          <a:blip r:embed="rId2" cstate="print"/>
          <a:srcRect/>
          <a:stretch>
            <a:fillRect/>
          </a:stretch>
        </p:blipFill>
        <p:spPr>
          <a:xfrm>
            <a:off x="5143504" y="1428736"/>
            <a:ext cx="3857620" cy="5268706"/>
          </a:xfrm>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9219">
                                            <p:txEl>
                                              <p:pRg st="0" end="0"/>
                                            </p:txEl>
                                          </p:spTgt>
                                        </p:tgtEl>
                                        <p:attrNameLst>
                                          <p:attrName>style.visibility</p:attrName>
                                        </p:attrNameLst>
                                      </p:cBhvr>
                                      <p:to>
                                        <p:strVal val="visible"/>
                                      </p:to>
                                    </p:set>
                                    <p:anim calcmode="lin" valueType="num">
                                      <p:cBhvr additive="base">
                                        <p:cTn id="7" dur="500" fill="hold"/>
                                        <p:tgtEl>
                                          <p:spTgt spid="921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9219">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9219">
                                            <p:txEl>
                                              <p:pRg st="1" end="1"/>
                                            </p:txEl>
                                          </p:spTgt>
                                        </p:tgtEl>
                                        <p:attrNameLst>
                                          <p:attrName>style.visibility</p:attrName>
                                        </p:attrNameLst>
                                      </p:cBhvr>
                                      <p:to>
                                        <p:strVal val="visible"/>
                                      </p:to>
                                    </p:set>
                                    <p:anim calcmode="lin" valueType="num">
                                      <p:cBhvr additive="base">
                                        <p:cTn id="11" dur="500" fill="hold"/>
                                        <p:tgtEl>
                                          <p:spTgt spid="9219">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9219">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9219">
                                            <p:txEl>
                                              <p:pRg st="2" end="2"/>
                                            </p:txEl>
                                          </p:spTgt>
                                        </p:tgtEl>
                                        <p:attrNameLst>
                                          <p:attrName>style.visibility</p:attrName>
                                        </p:attrNameLst>
                                      </p:cBhvr>
                                      <p:to>
                                        <p:strVal val="visible"/>
                                      </p:to>
                                    </p:set>
                                    <p:anim calcmode="lin" valueType="num">
                                      <p:cBhvr additive="base">
                                        <p:cTn id="15" dur="500" fill="hold"/>
                                        <p:tgtEl>
                                          <p:spTgt spid="9219">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9219">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9219">
                                            <p:txEl>
                                              <p:pRg st="3" end="3"/>
                                            </p:txEl>
                                          </p:spTgt>
                                        </p:tgtEl>
                                        <p:attrNameLst>
                                          <p:attrName>style.visibility</p:attrName>
                                        </p:attrNameLst>
                                      </p:cBhvr>
                                      <p:to>
                                        <p:strVal val="visible"/>
                                      </p:to>
                                    </p:set>
                                    <p:anim calcmode="lin" valueType="num">
                                      <p:cBhvr additive="base">
                                        <p:cTn id="19" dur="500" fill="hold"/>
                                        <p:tgtEl>
                                          <p:spTgt spid="9219">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9219">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19" grpId="0" uiExpand="1"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en-US" altLang="zh-CN" dirty="0"/>
              <a:t>1936-11-09</a:t>
            </a:r>
            <a:br>
              <a:rPr lang="en-US" altLang="zh-CN" dirty="0"/>
            </a:br>
            <a:r>
              <a:rPr lang="en-US" altLang="zh-CN" dirty="0"/>
              <a:t>Time cover</a:t>
            </a:r>
            <a:endParaRPr lang="zh-CN" altLang="en-US" dirty="0"/>
          </a:p>
        </p:txBody>
      </p:sp>
      <p:sp>
        <p:nvSpPr>
          <p:cNvPr id="3" name="内容占位符 2"/>
          <p:cNvSpPr>
            <a:spLocks noGrp="1"/>
          </p:cNvSpPr>
          <p:nvPr>
            <p:ph idx="1"/>
          </p:nvPr>
        </p:nvSpPr>
        <p:spPr>
          <a:xfrm>
            <a:off x="179389" y="1484313"/>
            <a:ext cx="3744540" cy="4824412"/>
          </a:xfrm>
        </p:spPr>
        <p:txBody>
          <a:bodyPr/>
          <a:lstStyle/>
          <a:p>
            <a:r>
              <a:rPr lang="zh-CN" altLang="en-US" dirty="0"/>
              <a:t>蒋介石</a:t>
            </a:r>
            <a:endParaRPr lang="en-US" altLang="zh-CN" dirty="0"/>
          </a:p>
          <a:p>
            <a:pPr lvl="1"/>
            <a:r>
              <a:rPr lang="en-US" altLang="zh-CN" dirty="0"/>
              <a:t>Good roads, good moral, good bombs are his answer to Japan</a:t>
            </a:r>
            <a:endParaRPr lang="zh-CN" altLang="en-US" dirty="0"/>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23928" y="-6749"/>
            <a:ext cx="4966692" cy="6858000"/>
          </a:xfrm>
          <a:prstGeom prst="rect">
            <a:avLst/>
          </a:prstGeom>
        </p:spPr>
      </p:pic>
    </p:spTree>
    <p:extLst>
      <p:ext uri="{BB962C8B-B14F-4D97-AF65-F5344CB8AC3E}">
        <p14:creationId xmlns:p14="http://schemas.microsoft.com/office/powerpoint/2010/main" val="252693186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p:cNvSpPr>
            <a:spLocks noGrp="1" noChangeArrowheads="1"/>
          </p:cNvSpPr>
          <p:nvPr>
            <p:ph type="title"/>
          </p:nvPr>
        </p:nvSpPr>
        <p:spPr/>
        <p:txBody>
          <a:bodyPr/>
          <a:lstStyle/>
          <a:p>
            <a:r>
              <a:rPr lang="en-US" altLang="zh-CN"/>
              <a:t>1937</a:t>
            </a:r>
            <a:r>
              <a:rPr lang="zh-CN" altLang="en-US"/>
              <a:t>年</a:t>
            </a:r>
          </a:p>
        </p:txBody>
      </p:sp>
      <p:sp>
        <p:nvSpPr>
          <p:cNvPr id="115715" name="Rectangle 3"/>
          <p:cNvSpPr>
            <a:spLocks noGrp="1" noChangeArrowheads="1"/>
          </p:cNvSpPr>
          <p:nvPr>
            <p:ph type="body" idx="1"/>
          </p:nvPr>
        </p:nvSpPr>
        <p:spPr>
          <a:xfrm>
            <a:off x="179388" y="1449388"/>
            <a:ext cx="8785225" cy="5103812"/>
          </a:xfrm>
        </p:spPr>
        <p:txBody>
          <a:bodyPr/>
          <a:lstStyle/>
          <a:p>
            <a:r>
              <a:rPr lang="en-US" altLang="zh-CN" sz="2800"/>
              <a:t>1</a:t>
            </a:r>
            <a:r>
              <a:rPr lang="zh-CN" altLang="en-US" sz="2800"/>
              <a:t>月</a:t>
            </a:r>
            <a:r>
              <a:rPr lang="en-US" altLang="zh-CN" sz="2800"/>
              <a:t>13</a:t>
            </a:r>
            <a:r>
              <a:rPr lang="zh-CN" altLang="en-US" sz="2800"/>
              <a:t>日，同中共中央和中央军委进驻延安</a:t>
            </a:r>
          </a:p>
          <a:p>
            <a:r>
              <a:rPr lang="en-US" altLang="zh-CN" sz="2800"/>
              <a:t>2</a:t>
            </a:r>
            <a:r>
              <a:rPr lang="zh-CN" altLang="en-US" sz="2800"/>
              <a:t>月</a:t>
            </a:r>
            <a:r>
              <a:rPr lang="en-US" altLang="zh-CN" sz="2800"/>
              <a:t>9</a:t>
            </a:r>
            <a:r>
              <a:rPr lang="zh-CN" altLang="en-US" sz="2800"/>
              <a:t>日，出席中共中央政治局常委会议，</a:t>
            </a:r>
            <a:r>
              <a:rPr lang="en-US" altLang="zh-CN" sz="2800"/>
              <a:t>《</a:t>
            </a:r>
            <a:r>
              <a:rPr lang="zh-CN" altLang="en-US" sz="2800"/>
              <a:t>中共中央给中国国民党三中全会电</a:t>
            </a:r>
            <a:r>
              <a:rPr lang="en-US" altLang="zh-CN" sz="2800"/>
              <a:t>》</a:t>
            </a:r>
            <a:r>
              <a:rPr lang="zh-CN" altLang="en-US" sz="2800"/>
              <a:t>，提出五项国策、四项保证。该文件实际成为国共合作谈判的纲领</a:t>
            </a:r>
          </a:p>
          <a:p>
            <a:r>
              <a:rPr lang="en-US" altLang="zh-CN" sz="2800"/>
              <a:t>4</a:t>
            </a:r>
            <a:r>
              <a:rPr lang="zh-CN" altLang="en-US" sz="2800"/>
              <a:t>月至</a:t>
            </a:r>
            <a:r>
              <a:rPr lang="en-US" altLang="zh-CN" sz="2800"/>
              <a:t>7</a:t>
            </a:r>
            <a:r>
              <a:rPr lang="zh-CN" altLang="en-US" sz="2800"/>
              <a:t>月，在抗日军政大学讲授辩证法唯物论，其中的两节后来整理成</a:t>
            </a:r>
            <a:r>
              <a:rPr lang="en-US" altLang="zh-CN" sz="2800"/>
              <a:t>《</a:t>
            </a:r>
            <a:r>
              <a:rPr lang="zh-CN" altLang="en-US" sz="2800"/>
              <a:t>实践论</a:t>
            </a:r>
            <a:r>
              <a:rPr lang="en-US" altLang="zh-CN" sz="2800"/>
              <a:t>》</a:t>
            </a:r>
            <a:r>
              <a:rPr lang="zh-CN" altLang="en-US" sz="2800"/>
              <a:t>和</a:t>
            </a:r>
            <a:r>
              <a:rPr lang="en-US" altLang="zh-CN" sz="2800"/>
              <a:t>《</a:t>
            </a:r>
            <a:r>
              <a:rPr lang="zh-CN" altLang="en-US" sz="2800"/>
              <a:t>矛盾论</a:t>
            </a:r>
            <a:r>
              <a:rPr lang="en-US" altLang="zh-CN" sz="2800"/>
              <a:t>》</a:t>
            </a:r>
          </a:p>
          <a:p>
            <a:r>
              <a:rPr lang="en-US" altLang="zh-CN" sz="2800"/>
              <a:t>7</a:t>
            </a:r>
            <a:r>
              <a:rPr lang="zh-CN" altLang="en-US" sz="2800"/>
              <a:t>月</a:t>
            </a:r>
            <a:r>
              <a:rPr lang="en-US" altLang="zh-CN" sz="2800"/>
              <a:t>23</a:t>
            </a:r>
            <a:r>
              <a:rPr lang="zh-CN" altLang="en-US" sz="2800"/>
              <a:t>日，发表</a:t>
            </a:r>
            <a:r>
              <a:rPr lang="en-US" altLang="zh-CN" sz="2800"/>
              <a:t>《</a:t>
            </a:r>
            <a:r>
              <a:rPr lang="zh-CN" altLang="en-US" sz="2800"/>
              <a:t>反对日本进攻的方针、办法和前途</a:t>
            </a:r>
            <a:r>
              <a:rPr lang="en-US" altLang="zh-CN" sz="2800"/>
              <a:t>》</a:t>
            </a:r>
            <a:r>
              <a:rPr lang="zh-CN" altLang="en-US" sz="2800"/>
              <a:t>，提出坚决抗战，反对妥协退让的方针、政策</a:t>
            </a:r>
          </a:p>
          <a:p>
            <a:r>
              <a:rPr lang="en-US" altLang="zh-CN" sz="2800"/>
              <a:t>8</a:t>
            </a:r>
            <a:r>
              <a:rPr lang="zh-CN" altLang="en-US" sz="2800"/>
              <a:t>月</a:t>
            </a:r>
            <a:r>
              <a:rPr lang="en-US" altLang="zh-CN" sz="2800"/>
              <a:t>13</a:t>
            </a:r>
            <a:r>
              <a:rPr lang="zh-CN" altLang="en-US" sz="2800"/>
              <a:t>日，</a:t>
            </a:r>
            <a:r>
              <a:rPr lang="zh-CN" altLang="en-US" sz="2800">
                <a:latin typeface="微软雅黑"/>
              </a:rPr>
              <a:t>“</a:t>
            </a:r>
            <a:r>
              <a:rPr lang="zh-CN" altLang="en-US" sz="2800"/>
              <a:t>淞沪会战</a:t>
            </a:r>
            <a:r>
              <a:rPr lang="zh-CN" altLang="en-US" sz="2800">
                <a:latin typeface="微软雅黑"/>
              </a:rPr>
              <a:t>”</a:t>
            </a:r>
            <a:r>
              <a:rPr lang="zh-CN" altLang="en-US" sz="2800"/>
              <a:t>，</a:t>
            </a:r>
            <a:r>
              <a:rPr lang="en-US" altLang="zh-CN" sz="2800"/>
              <a:t>11</a:t>
            </a:r>
            <a:r>
              <a:rPr lang="zh-CN" altLang="en-US" sz="2800"/>
              <a:t>月</a:t>
            </a:r>
            <a:r>
              <a:rPr lang="en-US" altLang="zh-CN" sz="2800"/>
              <a:t>11</a:t>
            </a:r>
            <a:r>
              <a:rPr lang="zh-CN" altLang="en-US" sz="2800"/>
              <a:t>日中国军队撤退</a:t>
            </a:r>
            <a:endParaRPr lang="en-US" altLang="zh-CN" sz="2800"/>
          </a:p>
          <a:p>
            <a:r>
              <a:rPr lang="en-US" altLang="zh-CN" sz="2800"/>
              <a:t>8</a:t>
            </a:r>
            <a:r>
              <a:rPr lang="zh-CN" altLang="en-US" sz="2800"/>
              <a:t>月</a:t>
            </a:r>
            <a:r>
              <a:rPr lang="en-US" altLang="zh-CN" sz="2800"/>
              <a:t>21</a:t>
            </a:r>
            <a:r>
              <a:rPr lang="zh-CN" altLang="en-US" sz="2800"/>
              <a:t>日，中苏签订“中苏互不侵犯条约”</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2"/>
          <p:cNvSpPr>
            <a:spLocks noGrp="1" noChangeArrowheads="1"/>
          </p:cNvSpPr>
          <p:nvPr>
            <p:ph type="title"/>
          </p:nvPr>
        </p:nvSpPr>
        <p:spPr/>
        <p:txBody>
          <a:bodyPr/>
          <a:lstStyle/>
          <a:p>
            <a:r>
              <a:rPr lang="en-US" altLang="zh-CN"/>
              <a:t>1937</a:t>
            </a:r>
            <a:r>
              <a:rPr lang="zh-CN" altLang="en-US"/>
              <a:t>年（续）</a:t>
            </a:r>
          </a:p>
        </p:txBody>
      </p:sp>
      <p:sp>
        <p:nvSpPr>
          <p:cNvPr id="116739" name="Rectangle 3"/>
          <p:cNvSpPr>
            <a:spLocks noGrp="1" noChangeArrowheads="1"/>
          </p:cNvSpPr>
          <p:nvPr>
            <p:ph type="body" idx="1"/>
          </p:nvPr>
        </p:nvSpPr>
        <p:spPr>
          <a:xfrm>
            <a:off x="179388" y="1449388"/>
            <a:ext cx="8785225" cy="5103812"/>
          </a:xfrm>
        </p:spPr>
        <p:txBody>
          <a:bodyPr/>
          <a:lstStyle/>
          <a:p>
            <a:pPr>
              <a:lnSpc>
                <a:spcPct val="90000"/>
              </a:lnSpc>
            </a:pPr>
            <a:r>
              <a:rPr lang="en-US" altLang="zh-CN" sz="2400" dirty="0"/>
              <a:t>8</a:t>
            </a:r>
            <a:r>
              <a:rPr lang="zh-CN" altLang="en-US" sz="2400" dirty="0"/>
              <a:t>月</a:t>
            </a:r>
            <a:r>
              <a:rPr lang="en-US" altLang="zh-CN" sz="2400" dirty="0"/>
              <a:t>22</a:t>
            </a:r>
            <a:r>
              <a:rPr lang="zh-CN" altLang="en-US" sz="2400" dirty="0"/>
              <a:t>日至</a:t>
            </a:r>
            <a:r>
              <a:rPr lang="en-US" altLang="zh-CN" sz="2400" dirty="0"/>
              <a:t>25</a:t>
            </a:r>
            <a:r>
              <a:rPr lang="zh-CN" altLang="en-US" sz="2400" dirty="0"/>
              <a:t>日，出席在陕北洛川召开的中共中央政治局扩大会议，强调统一战线中的独立自主原则，阐明独立自主山地游击战的战略方针，任新组成的中共中央军事委员会书记</a:t>
            </a:r>
          </a:p>
          <a:p>
            <a:pPr>
              <a:lnSpc>
                <a:spcPct val="90000"/>
              </a:lnSpc>
            </a:pPr>
            <a:r>
              <a:rPr lang="en-US" altLang="zh-CN" sz="2400" dirty="0"/>
              <a:t>8</a:t>
            </a:r>
            <a:r>
              <a:rPr lang="zh-CN" altLang="en-US" sz="2400" dirty="0"/>
              <a:t>月</a:t>
            </a:r>
            <a:r>
              <a:rPr lang="en-US" altLang="zh-CN" sz="2400" dirty="0"/>
              <a:t>25</a:t>
            </a:r>
            <a:r>
              <a:rPr lang="zh-CN" altLang="en-US" sz="2400" dirty="0"/>
              <a:t>日，同朱德、周恩来联名发布关于红军改编为国民革命军第八路军的命令。随后，指导八路军开赴抗日前线</a:t>
            </a:r>
          </a:p>
          <a:p>
            <a:pPr>
              <a:lnSpc>
                <a:spcPct val="90000"/>
              </a:lnSpc>
            </a:pPr>
            <a:r>
              <a:rPr lang="en-US" altLang="zh-CN" sz="2400" dirty="0"/>
              <a:t>11</a:t>
            </a:r>
            <a:r>
              <a:rPr lang="zh-CN" altLang="en-US" sz="2400" dirty="0"/>
              <a:t>月</a:t>
            </a:r>
            <a:r>
              <a:rPr lang="en-US" altLang="zh-CN" sz="2400" dirty="0"/>
              <a:t>12</a:t>
            </a:r>
            <a:r>
              <a:rPr lang="zh-CN" altLang="en-US" sz="2400" dirty="0"/>
              <a:t>日，在延安党的活动分子会议上作</a:t>
            </a:r>
            <a:r>
              <a:rPr lang="en-US" altLang="zh-CN" sz="2400" dirty="0"/>
              <a:t>《</a:t>
            </a:r>
            <a:r>
              <a:rPr lang="zh-CN" altLang="en-US" sz="2400" dirty="0"/>
              <a:t>上海太原失陷以后抗日战争的形势和任务</a:t>
            </a:r>
            <a:r>
              <a:rPr lang="en-US" altLang="zh-CN" sz="2400" dirty="0"/>
              <a:t>》</a:t>
            </a:r>
            <a:r>
              <a:rPr lang="zh-CN" altLang="en-US" sz="2400" dirty="0"/>
              <a:t>的报告，全面阐述了对统一战线和国共关系的意见</a:t>
            </a:r>
          </a:p>
          <a:p>
            <a:pPr>
              <a:lnSpc>
                <a:spcPct val="90000"/>
              </a:lnSpc>
            </a:pPr>
            <a:r>
              <a:rPr lang="en-US" altLang="zh-CN" sz="2400" dirty="0"/>
              <a:t>12</a:t>
            </a:r>
            <a:r>
              <a:rPr lang="zh-CN" altLang="en-US" sz="2400" dirty="0"/>
              <a:t>月，出席中共中央政治局会议并发言，针对王明</a:t>
            </a:r>
            <a:r>
              <a:rPr lang="zh-CN" altLang="en-US" sz="2400" dirty="0">
                <a:latin typeface="微软雅黑"/>
              </a:rPr>
              <a:t>“</a:t>
            </a:r>
            <a:r>
              <a:rPr lang="zh-CN" altLang="en-US" sz="2400" dirty="0"/>
              <a:t>一切经过统一战线</a:t>
            </a:r>
            <a:r>
              <a:rPr lang="zh-CN" altLang="en-US" sz="2400" dirty="0">
                <a:latin typeface="微软雅黑"/>
              </a:rPr>
              <a:t>”</a:t>
            </a:r>
            <a:r>
              <a:rPr lang="zh-CN" altLang="en-US" sz="2400" dirty="0"/>
              <a:t>的右倾投降主义主张，重申和坚持了洛川会议确定的方针政策</a:t>
            </a:r>
          </a:p>
          <a:p>
            <a:pPr>
              <a:lnSpc>
                <a:spcPct val="90000"/>
              </a:lnSpc>
            </a:pPr>
            <a:r>
              <a:rPr lang="en-US" altLang="zh-CN" sz="2400" dirty="0"/>
              <a:t>12</a:t>
            </a:r>
            <a:r>
              <a:rPr lang="zh-CN" altLang="en-US" sz="2400" dirty="0"/>
              <a:t>月</a:t>
            </a:r>
            <a:r>
              <a:rPr lang="en-US" altLang="zh-CN" sz="2400" dirty="0"/>
              <a:t>13</a:t>
            </a:r>
            <a:r>
              <a:rPr lang="zh-CN" altLang="en-US" sz="2400" dirty="0"/>
              <a:t>日，日军攻入南京</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en-US" altLang="zh-CN" dirty="0"/>
              <a:t>1938-01-03</a:t>
            </a:r>
            <a:br>
              <a:rPr lang="en-US" altLang="zh-CN" dirty="0"/>
            </a:br>
            <a:r>
              <a:rPr lang="en-US" altLang="zh-CN" dirty="0"/>
              <a:t>Time cover</a:t>
            </a:r>
            <a:endParaRPr lang="zh-CN" altLang="en-US" dirty="0"/>
          </a:p>
        </p:txBody>
      </p:sp>
      <p:sp>
        <p:nvSpPr>
          <p:cNvPr id="3" name="内容占位符 2"/>
          <p:cNvSpPr>
            <a:spLocks noGrp="1"/>
          </p:cNvSpPr>
          <p:nvPr>
            <p:ph idx="1"/>
          </p:nvPr>
        </p:nvSpPr>
        <p:spPr>
          <a:xfrm>
            <a:off x="179389" y="1484313"/>
            <a:ext cx="3816548" cy="4824412"/>
          </a:xfrm>
        </p:spPr>
        <p:txBody>
          <a:bodyPr/>
          <a:lstStyle/>
          <a:p>
            <a:r>
              <a:rPr lang="zh-CN" altLang="en-US" dirty="0"/>
              <a:t>蒋介石</a:t>
            </a:r>
            <a:r>
              <a:rPr lang="en-US" altLang="zh-CN" dirty="0"/>
              <a:t>&amp;</a:t>
            </a:r>
            <a:r>
              <a:rPr lang="zh-CN" altLang="en-US" dirty="0"/>
              <a:t>宋美龄</a:t>
            </a:r>
            <a:endParaRPr lang="en-US" altLang="zh-CN" dirty="0"/>
          </a:p>
          <a:p>
            <a:pPr lvl="1"/>
            <a:r>
              <a:rPr lang="en-US" altLang="zh-CN" dirty="0"/>
              <a:t>Any sacrifice should not be regarded as too costly.</a:t>
            </a:r>
            <a:endParaRPr lang="zh-CN" altLang="en-US" dirty="0"/>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23928" y="0"/>
            <a:ext cx="5009555" cy="6858000"/>
          </a:xfrm>
          <a:prstGeom prst="rect">
            <a:avLst/>
          </a:prstGeom>
        </p:spPr>
      </p:pic>
    </p:spTree>
    <p:extLst>
      <p:ext uri="{BB962C8B-B14F-4D97-AF65-F5344CB8AC3E}">
        <p14:creationId xmlns:p14="http://schemas.microsoft.com/office/powerpoint/2010/main" val="394638026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p:cNvSpPr>
            <a:spLocks noGrp="1" noChangeArrowheads="1"/>
          </p:cNvSpPr>
          <p:nvPr>
            <p:ph type="title"/>
          </p:nvPr>
        </p:nvSpPr>
        <p:spPr/>
        <p:txBody>
          <a:bodyPr/>
          <a:lstStyle/>
          <a:p>
            <a:r>
              <a:rPr lang="en-US" altLang="zh-CN" dirty="0"/>
              <a:t>1938</a:t>
            </a:r>
            <a:r>
              <a:rPr lang="zh-CN" altLang="en-US" dirty="0"/>
              <a:t>年</a:t>
            </a:r>
          </a:p>
        </p:txBody>
      </p:sp>
      <p:sp>
        <p:nvSpPr>
          <p:cNvPr id="117763" name="Rectangle 3"/>
          <p:cNvSpPr>
            <a:spLocks noGrp="1" noChangeArrowheads="1"/>
          </p:cNvSpPr>
          <p:nvPr>
            <p:ph type="body" idx="1"/>
          </p:nvPr>
        </p:nvSpPr>
        <p:spPr/>
        <p:txBody>
          <a:bodyPr/>
          <a:lstStyle/>
          <a:p>
            <a:r>
              <a:rPr lang="en-US" altLang="zh-CN"/>
              <a:t>4</a:t>
            </a:r>
            <a:r>
              <a:rPr lang="zh-CN" altLang="en-US"/>
              <a:t>月，</a:t>
            </a:r>
            <a:r>
              <a:rPr lang="zh-CN" altLang="en-US">
                <a:latin typeface="微软雅黑"/>
              </a:rPr>
              <a:t>“</a:t>
            </a:r>
            <a:r>
              <a:rPr lang="zh-CN" altLang="en-US"/>
              <a:t>台儿庄大捷</a:t>
            </a:r>
            <a:r>
              <a:rPr lang="zh-CN" altLang="en-US">
                <a:latin typeface="微软雅黑"/>
              </a:rPr>
              <a:t>”</a:t>
            </a:r>
            <a:endParaRPr lang="zh-CN" altLang="en-US"/>
          </a:p>
          <a:p>
            <a:r>
              <a:rPr lang="en-US" altLang="zh-CN"/>
              <a:t>5</a:t>
            </a:r>
            <a:r>
              <a:rPr lang="zh-CN" altLang="en-US"/>
              <a:t>月，毛泽东发表</a:t>
            </a:r>
            <a:r>
              <a:rPr lang="en-US" altLang="zh-CN"/>
              <a:t>《</a:t>
            </a:r>
            <a:r>
              <a:rPr lang="zh-CN" altLang="en-US"/>
              <a:t>抗日游击战争的战略问题</a:t>
            </a:r>
            <a:r>
              <a:rPr lang="en-US" altLang="zh-CN"/>
              <a:t>》</a:t>
            </a:r>
          </a:p>
          <a:p>
            <a:r>
              <a:rPr lang="en-US" altLang="zh-CN"/>
              <a:t>5</a:t>
            </a:r>
            <a:r>
              <a:rPr lang="zh-CN" altLang="en-US"/>
              <a:t>月</a:t>
            </a:r>
            <a:r>
              <a:rPr lang="en-US" altLang="zh-CN"/>
              <a:t>26</a:t>
            </a:r>
            <a:r>
              <a:rPr lang="zh-CN" altLang="en-US"/>
              <a:t>日至</a:t>
            </a:r>
            <a:r>
              <a:rPr lang="en-US" altLang="zh-CN"/>
              <a:t>6</a:t>
            </a:r>
            <a:r>
              <a:rPr lang="zh-CN" altLang="en-US"/>
              <a:t>月</a:t>
            </a:r>
            <a:r>
              <a:rPr lang="en-US" altLang="zh-CN"/>
              <a:t>3</a:t>
            </a:r>
            <a:r>
              <a:rPr lang="zh-CN" altLang="en-US"/>
              <a:t>日，在延安抗日战争研究会作</a:t>
            </a:r>
            <a:r>
              <a:rPr lang="en-US" altLang="zh-CN"/>
              <a:t>《</a:t>
            </a:r>
            <a:r>
              <a:rPr lang="zh-CN" altLang="en-US"/>
              <a:t>论持久战</a:t>
            </a:r>
            <a:r>
              <a:rPr lang="en-US" altLang="zh-CN"/>
              <a:t>》</a:t>
            </a:r>
            <a:r>
              <a:rPr lang="zh-CN" altLang="en-US"/>
              <a:t>讲演。全面分析中日战争所处的时代和中日双方的基本特点，批驳速胜论和亡国论，阐述了中国抗日战争的持久战的总方针</a:t>
            </a:r>
          </a:p>
          <a:p>
            <a:r>
              <a:rPr lang="en-US" altLang="zh-CN"/>
              <a:t>9</a:t>
            </a:r>
            <a:r>
              <a:rPr lang="zh-CN" altLang="en-US"/>
              <a:t>月</a:t>
            </a:r>
            <a:r>
              <a:rPr lang="en-US" altLang="zh-CN"/>
              <a:t>14</a:t>
            </a:r>
            <a:r>
              <a:rPr lang="zh-CN" altLang="en-US"/>
              <a:t>日至</a:t>
            </a:r>
            <a:r>
              <a:rPr lang="en-US" altLang="zh-CN"/>
              <a:t>27</a:t>
            </a:r>
            <a:r>
              <a:rPr lang="zh-CN" altLang="en-US"/>
              <a:t>日，出席中共中央政治局会议。王稼祥传达共产国际指示，说中共中央领导机关要以毛泽东为首解决统一领导问题</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2"/>
          <p:cNvSpPr>
            <a:spLocks noGrp="1" noChangeArrowheads="1"/>
          </p:cNvSpPr>
          <p:nvPr>
            <p:ph type="title"/>
          </p:nvPr>
        </p:nvSpPr>
        <p:spPr/>
        <p:txBody>
          <a:bodyPr/>
          <a:lstStyle/>
          <a:p>
            <a:r>
              <a:rPr lang="en-US" altLang="zh-CN"/>
              <a:t>1939</a:t>
            </a:r>
            <a:r>
              <a:rPr lang="zh-CN" altLang="en-US"/>
              <a:t>年</a:t>
            </a:r>
          </a:p>
        </p:txBody>
      </p:sp>
      <p:sp>
        <p:nvSpPr>
          <p:cNvPr id="118787" name="Rectangle 3"/>
          <p:cNvSpPr>
            <a:spLocks noGrp="1" noChangeArrowheads="1"/>
          </p:cNvSpPr>
          <p:nvPr>
            <p:ph type="body" idx="1"/>
          </p:nvPr>
        </p:nvSpPr>
        <p:spPr>
          <a:xfrm>
            <a:off x="179388" y="1449388"/>
            <a:ext cx="8785225" cy="5103812"/>
          </a:xfrm>
        </p:spPr>
        <p:txBody>
          <a:bodyPr/>
          <a:lstStyle/>
          <a:p>
            <a:pPr>
              <a:lnSpc>
                <a:spcPct val="90000"/>
              </a:lnSpc>
            </a:pPr>
            <a:r>
              <a:rPr lang="en-US" altLang="zh-CN" sz="2400" dirty="0"/>
              <a:t>2</a:t>
            </a:r>
            <a:r>
              <a:rPr lang="zh-CN" altLang="en-US" sz="2400" dirty="0"/>
              <a:t>月</a:t>
            </a:r>
            <a:r>
              <a:rPr lang="en-US" altLang="zh-CN" sz="2400" dirty="0"/>
              <a:t>2</a:t>
            </a:r>
            <a:r>
              <a:rPr lang="zh-CN" altLang="en-US" sz="2400" dirty="0"/>
              <a:t>日，在延安党政军生产动员大会上讲话，号召自己动手，克服经济困难</a:t>
            </a:r>
          </a:p>
          <a:p>
            <a:pPr>
              <a:lnSpc>
                <a:spcPct val="90000"/>
              </a:lnSpc>
            </a:pPr>
            <a:r>
              <a:rPr lang="en-US" altLang="zh-CN" sz="2400" dirty="0"/>
              <a:t>7</a:t>
            </a:r>
            <a:r>
              <a:rPr lang="zh-CN" altLang="en-US" sz="2400" dirty="0"/>
              <a:t>月至</a:t>
            </a:r>
            <a:r>
              <a:rPr lang="en-US" altLang="zh-CN" sz="2400" dirty="0"/>
              <a:t>8</a:t>
            </a:r>
            <a:r>
              <a:rPr lang="zh-CN" altLang="en-US" sz="2400" dirty="0"/>
              <a:t>月，多次作报告，谴责国民党顽固派制造反共磨擦，呼吁继续团结抗战</a:t>
            </a:r>
          </a:p>
          <a:p>
            <a:pPr>
              <a:lnSpc>
                <a:spcPct val="90000"/>
              </a:lnSpc>
            </a:pPr>
            <a:r>
              <a:rPr lang="en-US" altLang="zh-CN" sz="2400" dirty="0"/>
              <a:t>9</a:t>
            </a:r>
            <a:r>
              <a:rPr lang="zh-CN" altLang="en-US" sz="2400" dirty="0"/>
              <a:t>月</a:t>
            </a:r>
            <a:r>
              <a:rPr lang="en-US" altLang="zh-CN" sz="2400" dirty="0"/>
              <a:t>16</a:t>
            </a:r>
            <a:r>
              <a:rPr lang="zh-CN" altLang="en-US" sz="2400" dirty="0"/>
              <a:t>日，同中央社、</a:t>
            </a:r>
            <a:r>
              <a:rPr lang="en-US" altLang="zh-CN" sz="2400" dirty="0"/>
              <a:t>《</a:t>
            </a:r>
            <a:r>
              <a:rPr lang="zh-CN" altLang="en-US" sz="2400" dirty="0"/>
              <a:t>扫荡报</a:t>
            </a:r>
            <a:r>
              <a:rPr lang="en-US" altLang="zh-CN" sz="2400" dirty="0"/>
              <a:t>》</a:t>
            </a:r>
            <a:r>
              <a:rPr lang="zh-CN" altLang="en-US" sz="2400" dirty="0"/>
              <a:t>、</a:t>
            </a:r>
            <a:r>
              <a:rPr lang="en-US" altLang="zh-CN" sz="2400" dirty="0"/>
              <a:t>《</a:t>
            </a:r>
            <a:r>
              <a:rPr lang="zh-CN" altLang="en-US" sz="2400" dirty="0"/>
              <a:t>新民报</a:t>
            </a:r>
            <a:r>
              <a:rPr lang="en-US" altLang="zh-CN" sz="2400" dirty="0"/>
              <a:t>》</a:t>
            </a:r>
            <a:r>
              <a:rPr lang="zh-CN" altLang="en-US" sz="2400" dirty="0"/>
              <a:t>三记者谈话，重申对国民党顽固派制造反共磨擦采取</a:t>
            </a:r>
            <a:r>
              <a:rPr lang="zh-CN" altLang="en-US" sz="2400" dirty="0">
                <a:latin typeface="微软雅黑"/>
              </a:rPr>
              <a:t>“</a:t>
            </a:r>
            <a:r>
              <a:rPr lang="zh-CN" altLang="en-US" sz="2400" dirty="0">
                <a:solidFill>
                  <a:srgbClr val="FF0000"/>
                </a:solidFill>
              </a:rPr>
              <a:t>人不犯我，我不犯人；人若犯我，我必犯人</a:t>
            </a:r>
            <a:r>
              <a:rPr lang="zh-CN" altLang="en-US" sz="2400" dirty="0">
                <a:latin typeface="微软雅黑"/>
              </a:rPr>
              <a:t>”</a:t>
            </a:r>
            <a:r>
              <a:rPr lang="zh-CN" altLang="en-US" sz="2400" dirty="0"/>
              <a:t>的自卫原则</a:t>
            </a:r>
          </a:p>
          <a:p>
            <a:pPr>
              <a:lnSpc>
                <a:spcPct val="90000"/>
              </a:lnSpc>
            </a:pPr>
            <a:r>
              <a:rPr lang="en-US" altLang="zh-CN" sz="2400" dirty="0"/>
              <a:t>10</a:t>
            </a:r>
            <a:r>
              <a:rPr lang="zh-CN" altLang="en-US" sz="2400" dirty="0"/>
              <a:t>月</a:t>
            </a:r>
            <a:r>
              <a:rPr lang="en-US" altLang="zh-CN" sz="2400" dirty="0"/>
              <a:t>4</a:t>
            </a:r>
            <a:r>
              <a:rPr lang="zh-CN" altLang="en-US" sz="2400" dirty="0"/>
              <a:t>日，发表</a:t>
            </a:r>
            <a:r>
              <a:rPr lang="en-US" altLang="zh-CN" sz="2400" dirty="0"/>
              <a:t>《〈</a:t>
            </a:r>
            <a:r>
              <a:rPr lang="zh-CN" altLang="en-US" sz="2400" dirty="0"/>
              <a:t>共产党人</a:t>
            </a:r>
            <a:r>
              <a:rPr lang="en-US" altLang="zh-CN" sz="2400" dirty="0"/>
              <a:t>〉</a:t>
            </a:r>
            <a:r>
              <a:rPr lang="zh-CN" altLang="en-US" sz="2400" dirty="0"/>
              <a:t>发刊词</a:t>
            </a:r>
            <a:r>
              <a:rPr lang="en-US" altLang="zh-CN" sz="2400" dirty="0"/>
              <a:t>》</a:t>
            </a:r>
            <a:r>
              <a:rPr lang="zh-CN" altLang="en-US" sz="2400" dirty="0"/>
              <a:t>，阐明</a:t>
            </a:r>
            <a:r>
              <a:rPr lang="zh-CN" altLang="en-US" sz="2400" dirty="0">
                <a:solidFill>
                  <a:srgbClr val="FF0000"/>
                </a:solidFill>
              </a:rPr>
              <a:t>统一战线、武装斗争、党的建设</a:t>
            </a:r>
            <a:r>
              <a:rPr lang="zh-CN" altLang="en-US" sz="2400" dirty="0"/>
              <a:t>是中国革命克敌制胜的三大法宝</a:t>
            </a:r>
          </a:p>
          <a:p>
            <a:pPr>
              <a:lnSpc>
                <a:spcPct val="90000"/>
              </a:lnSpc>
            </a:pPr>
            <a:r>
              <a:rPr lang="en-US" altLang="zh-CN" sz="2400" dirty="0"/>
              <a:t>12</a:t>
            </a:r>
            <a:r>
              <a:rPr lang="zh-CN" altLang="en-US" sz="2400" dirty="0"/>
              <a:t>月</a:t>
            </a:r>
            <a:r>
              <a:rPr lang="en-US" altLang="zh-CN" sz="2400" dirty="0"/>
              <a:t>1</a:t>
            </a:r>
            <a:r>
              <a:rPr lang="zh-CN" altLang="en-US" sz="2400" dirty="0"/>
              <a:t>日，为中共中央起草关于大量吸收知识分子的决定</a:t>
            </a:r>
          </a:p>
          <a:p>
            <a:pPr>
              <a:lnSpc>
                <a:spcPct val="90000"/>
              </a:lnSpc>
            </a:pPr>
            <a:r>
              <a:rPr lang="zh-CN" altLang="en-US" sz="2400" dirty="0"/>
              <a:t>同月，与人合作撰写</a:t>
            </a:r>
            <a:r>
              <a:rPr lang="en-US" altLang="zh-CN" sz="2400" dirty="0"/>
              <a:t>《</a:t>
            </a:r>
            <a:r>
              <a:rPr lang="zh-CN" altLang="en-US" sz="2400" dirty="0"/>
              <a:t>中国革命和中国共产党</a:t>
            </a:r>
            <a:r>
              <a:rPr lang="en-US" altLang="zh-CN" sz="2400" dirty="0"/>
              <a:t>》</a:t>
            </a:r>
          </a:p>
          <a:p>
            <a:pPr>
              <a:lnSpc>
                <a:spcPct val="90000"/>
              </a:lnSpc>
            </a:pPr>
            <a:r>
              <a:rPr lang="en-US" altLang="zh-CN" sz="2400" dirty="0"/>
              <a:t>12</a:t>
            </a:r>
            <a:r>
              <a:rPr lang="zh-CN" altLang="en-US" sz="2400" dirty="0"/>
              <a:t>月至次年</a:t>
            </a:r>
            <a:r>
              <a:rPr lang="en-US" altLang="zh-CN" sz="2400" dirty="0"/>
              <a:t>3</a:t>
            </a:r>
            <a:r>
              <a:rPr lang="zh-CN" altLang="en-US" sz="2400" dirty="0"/>
              <a:t>月，领导打退国民党顽固派第一次反共高潮</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en-US" altLang="zh-CN" dirty="0"/>
              <a:t>1942-06-01</a:t>
            </a:r>
            <a:br>
              <a:rPr lang="en-US" altLang="zh-CN" dirty="0"/>
            </a:br>
            <a:r>
              <a:rPr lang="en-US" altLang="zh-CN" dirty="0"/>
              <a:t>Time cover</a:t>
            </a:r>
            <a:endParaRPr lang="zh-CN" altLang="en-US" dirty="0"/>
          </a:p>
        </p:txBody>
      </p:sp>
      <p:sp>
        <p:nvSpPr>
          <p:cNvPr id="3" name="内容占位符 2"/>
          <p:cNvSpPr>
            <a:spLocks noGrp="1"/>
          </p:cNvSpPr>
          <p:nvPr>
            <p:ph idx="1"/>
          </p:nvPr>
        </p:nvSpPr>
        <p:spPr>
          <a:xfrm>
            <a:off x="179388" y="1484313"/>
            <a:ext cx="3528516" cy="4824412"/>
          </a:xfrm>
        </p:spPr>
        <p:txBody>
          <a:bodyPr/>
          <a:lstStyle/>
          <a:p>
            <a:r>
              <a:rPr lang="zh-CN" altLang="en-US"/>
              <a:t>蒋总司令</a:t>
            </a:r>
            <a:endParaRPr lang="en-US" altLang="zh-CN" dirty="0"/>
          </a:p>
          <a:p>
            <a:pPr lvl="1"/>
            <a:r>
              <a:rPr lang="en-US" altLang="zh-CN" dirty="0"/>
              <a:t>Five hard years, but the next is the hardest.</a:t>
            </a:r>
            <a:endParaRPr lang="zh-CN" altLang="en-US" dirty="0"/>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95936" y="0"/>
            <a:ext cx="4875609" cy="6858000"/>
          </a:xfrm>
          <a:prstGeom prst="rect">
            <a:avLst/>
          </a:prstGeom>
        </p:spPr>
      </p:pic>
    </p:spTree>
    <p:extLst>
      <p:ext uri="{BB962C8B-B14F-4D97-AF65-F5344CB8AC3E}">
        <p14:creationId xmlns:p14="http://schemas.microsoft.com/office/powerpoint/2010/main" val="295043306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en-US" altLang="zh-CN" dirty="0"/>
              <a:t>1943-03-01</a:t>
            </a:r>
            <a:br>
              <a:rPr lang="en-US" altLang="zh-CN" dirty="0"/>
            </a:br>
            <a:r>
              <a:rPr lang="en-US" altLang="zh-CN" dirty="0"/>
              <a:t>Time cover</a:t>
            </a:r>
            <a:endParaRPr lang="zh-CN" altLang="en-US" dirty="0"/>
          </a:p>
        </p:txBody>
      </p:sp>
      <p:sp>
        <p:nvSpPr>
          <p:cNvPr id="3" name="内容占位符 2"/>
          <p:cNvSpPr>
            <a:spLocks noGrp="1"/>
          </p:cNvSpPr>
          <p:nvPr>
            <p:ph idx="1"/>
          </p:nvPr>
        </p:nvSpPr>
        <p:spPr>
          <a:xfrm>
            <a:off x="179389" y="1484313"/>
            <a:ext cx="3672532" cy="4824412"/>
          </a:xfrm>
        </p:spPr>
        <p:txBody>
          <a:bodyPr/>
          <a:lstStyle/>
          <a:p>
            <a:r>
              <a:rPr lang="zh-CN" altLang="en-US" dirty="0"/>
              <a:t>宋美龄</a:t>
            </a:r>
            <a:endParaRPr lang="en-US" altLang="zh-CN" dirty="0"/>
          </a:p>
          <a:p>
            <a:pPr lvl="1"/>
            <a:r>
              <a:rPr lang="en-US" altLang="zh-CN" dirty="0"/>
              <a:t>She and China know what </a:t>
            </a:r>
            <a:r>
              <a:rPr lang="en-US" altLang="zh-CN"/>
              <a:t>endurance means.</a:t>
            </a:r>
            <a:endParaRPr lang="zh-CN" altLang="en-US" dirty="0"/>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80743" y="0"/>
            <a:ext cx="5205313" cy="6858000"/>
          </a:xfrm>
          <a:prstGeom prst="rect">
            <a:avLst/>
          </a:prstGeom>
        </p:spPr>
      </p:pic>
    </p:spTree>
    <p:extLst>
      <p:ext uri="{BB962C8B-B14F-4D97-AF65-F5344CB8AC3E}">
        <p14:creationId xmlns:p14="http://schemas.microsoft.com/office/powerpoint/2010/main" val="238444646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2"/>
          <p:cNvSpPr>
            <a:spLocks noGrp="1" noChangeArrowheads="1"/>
          </p:cNvSpPr>
          <p:nvPr>
            <p:ph type="title"/>
          </p:nvPr>
        </p:nvSpPr>
        <p:spPr/>
        <p:txBody>
          <a:bodyPr/>
          <a:lstStyle/>
          <a:p>
            <a:r>
              <a:rPr lang="en-US" altLang="zh-CN" dirty="0"/>
              <a:t>1940-1943</a:t>
            </a:r>
            <a:r>
              <a:rPr lang="zh-CN" altLang="en-US" dirty="0"/>
              <a:t>年</a:t>
            </a:r>
          </a:p>
        </p:txBody>
      </p:sp>
      <p:sp>
        <p:nvSpPr>
          <p:cNvPr id="119811" name="Rectangle 3"/>
          <p:cNvSpPr>
            <a:spLocks noGrp="1" noChangeArrowheads="1"/>
          </p:cNvSpPr>
          <p:nvPr>
            <p:ph type="body" idx="1"/>
          </p:nvPr>
        </p:nvSpPr>
        <p:spPr>
          <a:xfrm>
            <a:off x="179388" y="1484312"/>
            <a:ext cx="8713787" cy="4969023"/>
          </a:xfrm>
        </p:spPr>
        <p:txBody>
          <a:bodyPr>
            <a:normAutofit fontScale="92500" lnSpcReduction="10000"/>
          </a:bodyPr>
          <a:lstStyle/>
          <a:p>
            <a:pPr>
              <a:lnSpc>
                <a:spcPct val="90000"/>
              </a:lnSpc>
            </a:pPr>
            <a:r>
              <a:rPr lang="en-US" altLang="zh-CN" dirty="0"/>
              <a:t>1941</a:t>
            </a:r>
            <a:r>
              <a:rPr lang="zh-CN" altLang="en-US" dirty="0"/>
              <a:t>年</a:t>
            </a:r>
            <a:r>
              <a:rPr lang="en-US" altLang="zh-CN" dirty="0"/>
              <a:t>1</a:t>
            </a:r>
            <a:r>
              <a:rPr lang="zh-CN" altLang="en-US" dirty="0"/>
              <a:t>月上旬，皖南事变发生</a:t>
            </a:r>
          </a:p>
          <a:p>
            <a:pPr>
              <a:lnSpc>
                <a:spcPct val="90000"/>
              </a:lnSpc>
            </a:pPr>
            <a:r>
              <a:rPr lang="en-US" altLang="zh-CN" dirty="0">
                <a:solidFill>
                  <a:schemeClr val="accent2">
                    <a:lumMod val="75000"/>
                  </a:schemeClr>
                </a:solidFill>
              </a:rPr>
              <a:t>1941</a:t>
            </a:r>
            <a:r>
              <a:rPr lang="zh-CN" altLang="en-US" dirty="0">
                <a:solidFill>
                  <a:schemeClr val="accent2">
                    <a:lumMod val="75000"/>
                  </a:schemeClr>
                </a:solidFill>
              </a:rPr>
              <a:t>年</a:t>
            </a:r>
            <a:r>
              <a:rPr lang="en-US" altLang="zh-CN" dirty="0">
                <a:solidFill>
                  <a:schemeClr val="accent2">
                    <a:lumMod val="75000"/>
                  </a:schemeClr>
                </a:solidFill>
              </a:rPr>
              <a:t>4</a:t>
            </a:r>
            <a:r>
              <a:rPr lang="zh-CN" altLang="en-US" dirty="0">
                <a:solidFill>
                  <a:schemeClr val="accent2">
                    <a:lumMod val="75000"/>
                  </a:schemeClr>
                </a:solidFill>
              </a:rPr>
              <a:t>月</a:t>
            </a:r>
            <a:r>
              <a:rPr lang="en-US" altLang="zh-CN" dirty="0">
                <a:solidFill>
                  <a:schemeClr val="accent2">
                    <a:lumMod val="75000"/>
                  </a:schemeClr>
                </a:solidFill>
              </a:rPr>
              <a:t>13</a:t>
            </a:r>
            <a:r>
              <a:rPr lang="zh-CN" altLang="en-US" dirty="0">
                <a:solidFill>
                  <a:schemeClr val="accent2">
                    <a:lumMod val="75000"/>
                  </a:schemeClr>
                </a:solidFill>
              </a:rPr>
              <a:t>日，</a:t>
            </a:r>
            <a:r>
              <a:rPr lang="en-US" altLang="zh-CN" dirty="0">
                <a:solidFill>
                  <a:schemeClr val="accent2">
                    <a:lumMod val="75000"/>
                  </a:schemeClr>
                </a:solidFill>
              </a:rPr>
              <a:t>《</a:t>
            </a:r>
            <a:r>
              <a:rPr lang="zh-CN" altLang="en-US" dirty="0">
                <a:solidFill>
                  <a:schemeClr val="accent2">
                    <a:lumMod val="75000"/>
                  </a:schemeClr>
                </a:solidFill>
              </a:rPr>
              <a:t>苏日中立条约</a:t>
            </a:r>
            <a:r>
              <a:rPr lang="en-US" altLang="zh-CN" dirty="0">
                <a:solidFill>
                  <a:schemeClr val="accent2">
                    <a:lumMod val="75000"/>
                  </a:schemeClr>
                </a:solidFill>
              </a:rPr>
              <a:t>》</a:t>
            </a:r>
            <a:r>
              <a:rPr lang="zh-CN" altLang="en-US" dirty="0">
                <a:solidFill>
                  <a:schemeClr val="accent2">
                    <a:lumMod val="75000"/>
                  </a:schemeClr>
                </a:solidFill>
              </a:rPr>
              <a:t>签订。</a:t>
            </a:r>
            <a:endParaRPr lang="en-US" altLang="zh-CN" dirty="0">
              <a:solidFill>
                <a:schemeClr val="accent2">
                  <a:lumMod val="75000"/>
                </a:schemeClr>
              </a:solidFill>
            </a:endParaRPr>
          </a:p>
          <a:p>
            <a:pPr>
              <a:lnSpc>
                <a:spcPct val="90000"/>
              </a:lnSpc>
            </a:pPr>
            <a:r>
              <a:rPr lang="en-US" altLang="zh-CN" dirty="0"/>
              <a:t>1941</a:t>
            </a:r>
            <a:r>
              <a:rPr lang="zh-CN" altLang="en-US" dirty="0"/>
              <a:t>年</a:t>
            </a:r>
            <a:r>
              <a:rPr lang="en-US" altLang="zh-CN" dirty="0"/>
              <a:t>5</a:t>
            </a:r>
            <a:r>
              <a:rPr lang="zh-CN" altLang="en-US" dirty="0"/>
              <a:t>月</a:t>
            </a:r>
            <a:r>
              <a:rPr lang="en-US" altLang="zh-CN" dirty="0"/>
              <a:t>8</a:t>
            </a:r>
            <a:r>
              <a:rPr lang="zh-CN" altLang="en-US" dirty="0"/>
              <a:t>日，起草</a:t>
            </a:r>
            <a:r>
              <a:rPr lang="en-US" altLang="zh-CN" dirty="0"/>
              <a:t>《</a:t>
            </a:r>
            <a:r>
              <a:rPr lang="zh-CN" altLang="en-US" dirty="0"/>
              <a:t>关于打退第二次反共高潮的总结</a:t>
            </a:r>
            <a:r>
              <a:rPr lang="en-US" altLang="zh-CN" dirty="0"/>
              <a:t>》</a:t>
            </a:r>
            <a:r>
              <a:rPr lang="zh-CN" altLang="en-US" dirty="0"/>
              <a:t>的党内指示，提出</a:t>
            </a:r>
            <a:r>
              <a:rPr lang="zh-CN" altLang="en-US" dirty="0">
                <a:latin typeface="微软雅黑"/>
              </a:rPr>
              <a:t>“</a:t>
            </a:r>
            <a:r>
              <a:rPr lang="zh-CN" altLang="en-US" dirty="0"/>
              <a:t>以打对打，以拉对拉</a:t>
            </a:r>
            <a:r>
              <a:rPr lang="zh-CN" altLang="en-US" dirty="0">
                <a:latin typeface="微软雅黑"/>
              </a:rPr>
              <a:t>”</a:t>
            </a:r>
            <a:r>
              <a:rPr lang="zh-CN" altLang="en-US" dirty="0"/>
              <a:t>和争取中间派的策略思想</a:t>
            </a:r>
          </a:p>
          <a:p>
            <a:pPr>
              <a:lnSpc>
                <a:spcPct val="90000"/>
              </a:lnSpc>
            </a:pPr>
            <a:r>
              <a:rPr lang="en-US" altLang="zh-CN" dirty="0"/>
              <a:t>1942</a:t>
            </a:r>
            <a:r>
              <a:rPr lang="zh-CN" altLang="en-US" dirty="0"/>
              <a:t>年</a:t>
            </a:r>
            <a:r>
              <a:rPr lang="en-US" altLang="zh-CN" dirty="0"/>
              <a:t>5</a:t>
            </a:r>
            <a:r>
              <a:rPr lang="zh-CN" altLang="en-US" dirty="0"/>
              <a:t>月，在延安文艺工作者座谈会上发表讲话并作结论</a:t>
            </a:r>
          </a:p>
          <a:p>
            <a:pPr>
              <a:lnSpc>
                <a:spcPct val="90000"/>
              </a:lnSpc>
            </a:pPr>
            <a:r>
              <a:rPr lang="en-US" altLang="zh-CN" dirty="0"/>
              <a:t>1943</a:t>
            </a:r>
            <a:r>
              <a:rPr lang="zh-CN" altLang="en-US" dirty="0"/>
              <a:t>年</a:t>
            </a:r>
            <a:r>
              <a:rPr lang="en-US" altLang="zh-CN" dirty="0"/>
              <a:t>3</a:t>
            </a:r>
            <a:r>
              <a:rPr lang="zh-CN" altLang="en-US" dirty="0"/>
              <a:t>月</a:t>
            </a:r>
            <a:r>
              <a:rPr lang="en-US" altLang="zh-CN" dirty="0"/>
              <a:t>20</a:t>
            </a:r>
            <a:r>
              <a:rPr lang="zh-CN" altLang="en-US" dirty="0"/>
              <a:t>日，在中共中央政治局会议上被推定为中央政治局主席和中央书记处主席</a:t>
            </a:r>
          </a:p>
          <a:p>
            <a:pPr>
              <a:lnSpc>
                <a:spcPct val="90000"/>
              </a:lnSpc>
            </a:pPr>
            <a:r>
              <a:rPr lang="en-US" altLang="zh-CN" dirty="0"/>
              <a:t>1943</a:t>
            </a:r>
            <a:r>
              <a:rPr lang="zh-CN" altLang="en-US" dirty="0"/>
              <a:t>年</a:t>
            </a:r>
            <a:r>
              <a:rPr lang="en-US" altLang="zh-CN" dirty="0"/>
              <a:t>5</a:t>
            </a:r>
            <a:r>
              <a:rPr lang="zh-CN" altLang="en-US" dirty="0"/>
              <a:t>月</a:t>
            </a:r>
            <a:r>
              <a:rPr lang="en-US" altLang="zh-CN" dirty="0"/>
              <a:t>26</a:t>
            </a:r>
            <a:r>
              <a:rPr lang="zh-CN" altLang="en-US" dirty="0"/>
              <a:t>日，在中共中央书记处召开的干部大会上作</a:t>
            </a:r>
            <a:r>
              <a:rPr lang="en-US" altLang="zh-CN" dirty="0"/>
              <a:t>《</a:t>
            </a:r>
            <a:r>
              <a:rPr lang="zh-CN" altLang="en-US" dirty="0"/>
              <a:t>关于共产国际解散问题的报告</a:t>
            </a:r>
            <a:r>
              <a:rPr lang="en-US" altLang="zh-CN" dirty="0"/>
              <a:t>》</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2"/>
          <p:cNvSpPr>
            <a:spLocks noGrp="1" noChangeArrowheads="1"/>
          </p:cNvSpPr>
          <p:nvPr>
            <p:ph type="title"/>
          </p:nvPr>
        </p:nvSpPr>
        <p:spPr/>
        <p:txBody>
          <a:bodyPr/>
          <a:lstStyle/>
          <a:p>
            <a:r>
              <a:rPr lang="en-US" altLang="zh-CN"/>
              <a:t>1944</a:t>
            </a:r>
            <a:r>
              <a:rPr lang="zh-CN" altLang="en-US"/>
              <a:t>年</a:t>
            </a:r>
          </a:p>
        </p:txBody>
      </p:sp>
      <p:sp>
        <p:nvSpPr>
          <p:cNvPr id="120835" name="Rectangle 3"/>
          <p:cNvSpPr>
            <a:spLocks noGrp="1" noChangeArrowheads="1"/>
          </p:cNvSpPr>
          <p:nvPr>
            <p:ph type="body" idx="1"/>
          </p:nvPr>
        </p:nvSpPr>
        <p:spPr>
          <a:xfrm>
            <a:off x="179388" y="1449388"/>
            <a:ext cx="8785225" cy="5103812"/>
          </a:xfrm>
        </p:spPr>
        <p:txBody>
          <a:bodyPr/>
          <a:lstStyle/>
          <a:p>
            <a:r>
              <a:rPr lang="en-US" altLang="zh-CN"/>
              <a:t>5</a:t>
            </a:r>
            <a:r>
              <a:rPr lang="zh-CN" altLang="en-US"/>
              <a:t>月</a:t>
            </a:r>
            <a:r>
              <a:rPr lang="en-US" altLang="zh-CN"/>
              <a:t>15</a:t>
            </a:r>
            <a:r>
              <a:rPr lang="zh-CN" altLang="en-US"/>
              <a:t>日，通过在西安同国民党代表谈判的林伯渠，提出由他起草的作为谈判具体内容的意见书。意见书就关于全国政治和两党悬案问题，提出二十条意见</a:t>
            </a:r>
          </a:p>
          <a:p>
            <a:r>
              <a:rPr lang="en-US" altLang="zh-CN"/>
              <a:t>6</a:t>
            </a:r>
            <a:r>
              <a:rPr lang="zh-CN" altLang="en-US"/>
              <a:t>月至</a:t>
            </a:r>
            <a:r>
              <a:rPr lang="en-US" altLang="zh-CN"/>
              <a:t>8</a:t>
            </a:r>
            <a:r>
              <a:rPr lang="zh-CN" altLang="en-US"/>
              <a:t>月，多次会见中外记者西北参观团成员和驻延安美军观察组成员，阐述中国共产党的抗日政策和国共关系等问题</a:t>
            </a:r>
          </a:p>
          <a:p>
            <a:r>
              <a:rPr lang="en-US" altLang="zh-CN"/>
              <a:t>11</a:t>
            </a:r>
            <a:r>
              <a:rPr lang="zh-CN" altLang="en-US"/>
              <a:t>月，和周恩来等同美国总统罗斯福的私人代表赫尔利多次会谈国共关系，并达成五条协定草案。该协定草案被蒋介石拒绝</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ChangeArrowheads="1"/>
          </p:cNvSpPr>
          <p:nvPr>
            <p:ph type="title"/>
          </p:nvPr>
        </p:nvSpPr>
        <p:spPr/>
        <p:txBody>
          <a:bodyPr/>
          <a:lstStyle/>
          <a:p>
            <a:r>
              <a:rPr lang="en-US" altLang="zh-CN"/>
              <a:t>1921</a:t>
            </a:r>
            <a:r>
              <a:rPr lang="zh-CN" altLang="en-US"/>
              <a:t>年前</a:t>
            </a:r>
          </a:p>
        </p:txBody>
      </p:sp>
      <p:sp>
        <p:nvSpPr>
          <p:cNvPr id="89091" name="Rectangle 3"/>
          <p:cNvSpPr>
            <a:spLocks noGrp="1" noChangeArrowheads="1"/>
          </p:cNvSpPr>
          <p:nvPr>
            <p:ph type="body" idx="1"/>
          </p:nvPr>
        </p:nvSpPr>
        <p:spPr>
          <a:xfrm>
            <a:off x="179389" y="1449388"/>
            <a:ext cx="4964116" cy="5027612"/>
          </a:xfrm>
        </p:spPr>
        <p:txBody>
          <a:bodyPr/>
          <a:lstStyle/>
          <a:p>
            <a:r>
              <a:rPr lang="en-US" altLang="zh-CN" sz="2000" dirty="0"/>
              <a:t>1893</a:t>
            </a:r>
            <a:r>
              <a:rPr lang="zh-CN" altLang="en-US" sz="2000" dirty="0"/>
              <a:t>年</a:t>
            </a:r>
            <a:r>
              <a:rPr lang="en-US" altLang="zh-CN" sz="2000" dirty="0"/>
              <a:t>12</a:t>
            </a:r>
            <a:r>
              <a:rPr lang="zh-CN" altLang="en-US" sz="2000" dirty="0"/>
              <a:t>月</a:t>
            </a:r>
            <a:r>
              <a:rPr lang="en-US" altLang="zh-CN" sz="2000" dirty="0"/>
              <a:t>26</a:t>
            </a:r>
            <a:r>
              <a:rPr lang="zh-CN" altLang="en-US" sz="2000" dirty="0"/>
              <a:t>日，出生在湖南省长沙府湘潭县韶山冲的一个中农家庭中。</a:t>
            </a:r>
            <a:r>
              <a:rPr lang="en-US" altLang="zh-CN" sz="2000" dirty="0"/>
              <a:t>1908</a:t>
            </a:r>
            <a:r>
              <a:rPr lang="zh-CN" altLang="en-US" sz="2000" dirty="0"/>
              <a:t>年，其父为他配婚于罗一秀</a:t>
            </a:r>
          </a:p>
          <a:p>
            <a:r>
              <a:rPr lang="en-US" altLang="zh-CN" sz="2000" dirty="0"/>
              <a:t>1911</a:t>
            </a:r>
            <a:r>
              <a:rPr lang="zh-CN" altLang="en-US" sz="2000" dirty="0"/>
              <a:t>年</a:t>
            </a:r>
            <a:r>
              <a:rPr lang="en-US" altLang="zh-CN" sz="2000" dirty="0"/>
              <a:t>10</a:t>
            </a:r>
            <a:r>
              <a:rPr lang="zh-CN" altLang="en-US" sz="2000" dirty="0"/>
              <a:t>月，响应辛亥革命，投笔从戎，在湖南新军当列兵。半年后退出</a:t>
            </a:r>
          </a:p>
          <a:p>
            <a:r>
              <a:rPr lang="en-US" altLang="zh-CN" sz="2000" dirty="0"/>
              <a:t>1912</a:t>
            </a:r>
            <a:r>
              <a:rPr lang="zh-CN" altLang="en-US" sz="2000" dirty="0"/>
              <a:t>年</a:t>
            </a:r>
            <a:r>
              <a:rPr lang="en-US" altLang="zh-CN" sz="2000" dirty="0"/>
              <a:t>1</a:t>
            </a:r>
            <a:r>
              <a:rPr lang="zh-CN" altLang="en-US" sz="2000" dirty="0"/>
              <a:t>月</a:t>
            </a:r>
            <a:r>
              <a:rPr lang="en-US" altLang="zh-CN" sz="2000" dirty="0"/>
              <a:t>1</a:t>
            </a:r>
            <a:r>
              <a:rPr lang="zh-CN" altLang="en-US" sz="2000" dirty="0"/>
              <a:t>日，中华民国开国</a:t>
            </a:r>
          </a:p>
          <a:p>
            <a:r>
              <a:rPr lang="en-US" altLang="zh-CN" sz="2000" dirty="0"/>
              <a:t>1912</a:t>
            </a:r>
            <a:r>
              <a:rPr lang="zh-CN" altLang="en-US" sz="2000" dirty="0"/>
              <a:t>年，以第一名的成绩考入湖南全省公立高等中学校（今长沙市第一中学），次年春考入湖南省立第四师范学校（后并入湖南省立第一师范）。阅读</a:t>
            </a:r>
            <a:r>
              <a:rPr lang="en-US" altLang="zh-CN" sz="2000" dirty="0"/>
              <a:t>《</a:t>
            </a:r>
            <a:r>
              <a:rPr lang="zh-CN" altLang="en-US" sz="2000" dirty="0"/>
              <a:t>新青年</a:t>
            </a:r>
            <a:r>
              <a:rPr lang="en-US" altLang="zh-CN" sz="2000" dirty="0"/>
              <a:t>》</a:t>
            </a:r>
            <a:r>
              <a:rPr lang="zh-CN" altLang="en-US" sz="2000" dirty="0"/>
              <a:t>，钦佩陈独秀、胡适</a:t>
            </a:r>
          </a:p>
          <a:p>
            <a:r>
              <a:rPr lang="en-US" altLang="zh-CN" sz="2000" dirty="0"/>
              <a:t>1915</a:t>
            </a:r>
            <a:r>
              <a:rPr lang="zh-CN" altLang="en-US" sz="2000" dirty="0"/>
              <a:t>年，袁世凯称帝，</a:t>
            </a:r>
            <a:r>
              <a:rPr lang="en-US" altLang="zh-CN" sz="2000" dirty="0"/>
              <a:t>1916</a:t>
            </a:r>
            <a:r>
              <a:rPr lang="zh-CN" altLang="en-US" sz="2000" dirty="0"/>
              <a:t>年病逝</a:t>
            </a:r>
          </a:p>
          <a:p>
            <a:r>
              <a:rPr lang="en-US" altLang="zh-CN" sz="2000" dirty="0"/>
              <a:t>1917</a:t>
            </a:r>
            <a:r>
              <a:rPr lang="zh-CN" altLang="en-US" sz="2000" dirty="0"/>
              <a:t>年张勋复辟，孙中山号召</a:t>
            </a:r>
            <a:r>
              <a:rPr lang="zh-CN" altLang="en-US" sz="2000" dirty="0">
                <a:latin typeface="微软雅黑"/>
              </a:rPr>
              <a:t>“</a:t>
            </a:r>
            <a:r>
              <a:rPr lang="zh-CN" altLang="en-US" sz="2000" dirty="0"/>
              <a:t>护法</a:t>
            </a:r>
            <a:r>
              <a:rPr lang="zh-CN" altLang="en-US" sz="2000" dirty="0">
                <a:latin typeface="微软雅黑"/>
              </a:rPr>
              <a:t>”</a:t>
            </a:r>
            <a:r>
              <a:rPr lang="zh-CN" altLang="en-US" sz="2000" dirty="0"/>
              <a:t>（中国民国临时约法）</a:t>
            </a:r>
          </a:p>
        </p:txBody>
      </p:sp>
      <p:pic>
        <p:nvPicPr>
          <p:cNvPr id="89092" name="Picture 4" descr="在湖南第四师范读书时的毛泽东"/>
          <p:cNvPicPr>
            <a:picLocks noChangeAspect="1" noChangeArrowheads="1"/>
          </p:cNvPicPr>
          <p:nvPr/>
        </p:nvPicPr>
        <p:blipFill>
          <a:blip r:embed="rId3" cstate="print"/>
          <a:srcRect/>
          <a:stretch>
            <a:fillRect/>
          </a:stretch>
        </p:blipFill>
        <p:spPr bwMode="auto">
          <a:xfrm>
            <a:off x="5292080" y="1628801"/>
            <a:ext cx="3636670" cy="4608511"/>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89091">
                                            <p:txEl>
                                              <p:pRg st="0" end="0"/>
                                            </p:txEl>
                                          </p:spTgt>
                                        </p:tgtEl>
                                        <p:attrNameLst>
                                          <p:attrName>style.visibility</p:attrName>
                                        </p:attrNameLst>
                                      </p:cBhvr>
                                      <p:to>
                                        <p:strVal val="visible"/>
                                      </p:to>
                                    </p:set>
                                    <p:animEffect transition="in" filter="dissolve">
                                      <p:cBhvr>
                                        <p:cTn id="7" dur="500"/>
                                        <p:tgtEl>
                                          <p:spTgt spid="89091">
                                            <p:txEl>
                                              <p:pRg st="0" end="0"/>
                                            </p:txEl>
                                          </p:spTgt>
                                        </p:tgtEl>
                                      </p:cBhvr>
                                    </p:animEffect>
                                  </p:childTnLst>
                                  <p:subTnLst>
                                    <p:animClr clrSpc="rgb" dir="cw">
                                      <p:cBhvr override="childStyle">
                                        <p:cTn dur="1" fill="hold" display="0" masterRel="nextClick" afterEffect="1"/>
                                        <p:tgtEl>
                                          <p:spTgt spid="89091">
                                            <p:txEl>
                                              <p:pRg st="0" end="0"/>
                                            </p:txEl>
                                          </p:spTgt>
                                        </p:tgtEl>
                                        <p:attrNameLst>
                                          <p:attrName>ppt_c</p:attrName>
                                        </p:attrNameLst>
                                      </p:cBhvr>
                                      <p:to>
                                        <a:srgbClr val="969696"/>
                                      </p:to>
                                    </p:animClr>
                                  </p:sub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89091">
                                            <p:txEl>
                                              <p:pRg st="1" end="1"/>
                                            </p:txEl>
                                          </p:spTgt>
                                        </p:tgtEl>
                                        <p:attrNameLst>
                                          <p:attrName>style.visibility</p:attrName>
                                        </p:attrNameLst>
                                      </p:cBhvr>
                                      <p:to>
                                        <p:strVal val="visible"/>
                                      </p:to>
                                    </p:set>
                                    <p:animEffect transition="in" filter="dissolve">
                                      <p:cBhvr>
                                        <p:cTn id="12" dur="500"/>
                                        <p:tgtEl>
                                          <p:spTgt spid="89091">
                                            <p:txEl>
                                              <p:pRg st="1" end="1"/>
                                            </p:txEl>
                                          </p:spTgt>
                                        </p:tgtEl>
                                      </p:cBhvr>
                                    </p:animEffect>
                                  </p:childTnLst>
                                  <p:subTnLst>
                                    <p:animClr clrSpc="rgb" dir="cw">
                                      <p:cBhvr override="childStyle">
                                        <p:cTn dur="1" fill="hold" display="0" masterRel="nextClick" afterEffect="1"/>
                                        <p:tgtEl>
                                          <p:spTgt spid="89091">
                                            <p:txEl>
                                              <p:pRg st="1" end="1"/>
                                            </p:txEl>
                                          </p:spTgt>
                                        </p:tgtEl>
                                        <p:attrNameLst>
                                          <p:attrName>ppt_c</p:attrName>
                                        </p:attrNameLst>
                                      </p:cBhvr>
                                      <p:to>
                                        <a:srgbClr val="969696"/>
                                      </p:to>
                                    </p:animClr>
                                  </p:sub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89091">
                                            <p:txEl>
                                              <p:pRg st="2" end="2"/>
                                            </p:txEl>
                                          </p:spTgt>
                                        </p:tgtEl>
                                        <p:attrNameLst>
                                          <p:attrName>style.visibility</p:attrName>
                                        </p:attrNameLst>
                                      </p:cBhvr>
                                      <p:to>
                                        <p:strVal val="visible"/>
                                      </p:to>
                                    </p:set>
                                    <p:animEffect transition="in" filter="dissolve">
                                      <p:cBhvr>
                                        <p:cTn id="17" dur="500"/>
                                        <p:tgtEl>
                                          <p:spTgt spid="89091">
                                            <p:txEl>
                                              <p:pRg st="2" end="2"/>
                                            </p:txEl>
                                          </p:spTgt>
                                        </p:tgtEl>
                                      </p:cBhvr>
                                    </p:animEffect>
                                  </p:childTnLst>
                                  <p:subTnLst>
                                    <p:animClr clrSpc="rgb" dir="cw">
                                      <p:cBhvr override="childStyle">
                                        <p:cTn dur="1" fill="hold" display="0" masterRel="nextClick" afterEffect="1"/>
                                        <p:tgtEl>
                                          <p:spTgt spid="89091">
                                            <p:txEl>
                                              <p:pRg st="2" end="2"/>
                                            </p:txEl>
                                          </p:spTgt>
                                        </p:tgtEl>
                                        <p:attrNameLst>
                                          <p:attrName>ppt_c</p:attrName>
                                        </p:attrNameLst>
                                      </p:cBhvr>
                                      <p:to>
                                        <a:srgbClr val="969696"/>
                                      </p:to>
                                    </p:animClr>
                                  </p:sub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89091">
                                            <p:txEl>
                                              <p:pRg st="3" end="3"/>
                                            </p:txEl>
                                          </p:spTgt>
                                        </p:tgtEl>
                                        <p:attrNameLst>
                                          <p:attrName>style.visibility</p:attrName>
                                        </p:attrNameLst>
                                      </p:cBhvr>
                                      <p:to>
                                        <p:strVal val="visible"/>
                                      </p:to>
                                    </p:set>
                                    <p:animEffect transition="in" filter="dissolve">
                                      <p:cBhvr>
                                        <p:cTn id="22" dur="500"/>
                                        <p:tgtEl>
                                          <p:spTgt spid="89091">
                                            <p:txEl>
                                              <p:pRg st="3" end="3"/>
                                            </p:txEl>
                                          </p:spTgt>
                                        </p:tgtEl>
                                      </p:cBhvr>
                                    </p:animEffect>
                                  </p:childTnLst>
                                  <p:subTnLst>
                                    <p:animClr clrSpc="rgb" dir="cw">
                                      <p:cBhvr override="childStyle">
                                        <p:cTn dur="1" fill="hold" display="0" masterRel="nextClick" afterEffect="1"/>
                                        <p:tgtEl>
                                          <p:spTgt spid="89091">
                                            <p:txEl>
                                              <p:pRg st="3" end="3"/>
                                            </p:txEl>
                                          </p:spTgt>
                                        </p:tgtEl>
                                        <p:attrNameLst>
                                          <p:attrName>ppt_c</p:attrName>
                                        </p:attrNameLst>
                                      </p:cBhvr>
                                      <p:to>
                                        <a:srgbClr val="969696"/>
                                      </p:to>
                                    </p:animClr>
                                  </p:sub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89091">
                                            <p:txEl>
                                              <p:pRg st="4" end="4"/>
                                            </p:txEl>
                                          </p:spTgt>
                                        </p:tgtEl>
                                        <p:attrNameLst>
                                          <p:attrName>style.visibility</p:attrName>
                                        </p:attrNameLst>
                                      </p:cBhvr>
                                      <p:to>
                                        <p:strVal val="visible"/>
                                      </p:to>
                                    </p:set>
                                    <p:animEffect transition="in" filter="dissolve">
                                      <p:cBhvr>
                                        <p:cTn id="27" dur="500"/>
                                        <p:tgtEl>
                                          <p:spTgt spid="89091">
                                            <p:txEl>
                                              <p:pRg st="4" end="4"/>
                                            </p:txEl>
                                          </p:spTgt>
                                        </p:tgtEl>
                                      </p:cBhvr>
                                    </p:animEffect>
                                  </p:childTnLst>
                                  <p:subTnLst>
                                    <p:animClr clrSpc="rgb" dir="cw">
                                      <p:cBhvr override="childStyle">
                                        <p:cTn dur="1" fill="hold" display="0" masterRel="nextClick" afterEffect="1"/>
                                        <p:tgtEl>
                                          <p:spTgt spid="89091">
                                            <p:txEl>
                                              <p:pRg st="4" end="4"/>
                                            </p:txEl>
                                          </p:spTgt>
                                        </p:tgtEl>
                                        <p:attrNameLst>
                                          <p:attrName>ppt_c</p:attrName>
                                        </p:attrNameLst>
                                      </p:cBhvr>
                                      <p:to>
                                        <a:srgbClr val="969696"/>
                                      </p:to>
                                    </p:animClr>
                                  </p:sub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89091">
                                            <p:txEl>
                                              <p:pRg st="5" end="5"/>
                                            </p:txEl>
                                          </p:spTgt>
                                        </p:tgtEl>
                                        <p:attrNameLst>
                                          <p:attrName>style.visibility</p:attrName>
                                        </p:attrNameLst>
                                      </p:cBhvr>
                                      <p:to>
                                        <p:strVal val="visible"/>
                                      </p:to>
                                    </p:set>
                                    <p:animEffect transition="in" filter="dissolve">
                                      <p:cBhvr>
                                        <p:cTn id="32" dur="500"/>
                                        <p:tgtEl>
                                          <p:spTgt spid="89091">
                                            <p:txEl>
                                              <p:pRg st="5" end="5"/>
                                            </p:txEl>
                                          </p:spTgt>
                                        </p:tgtEl>
                                      </p:cBhvr>
                                    </p:animEffect>
                                  </p:childTnLst>
                                  <p:subTnLst>
                                    <p:animClr clrSpc="rgb" dir="cw">
                                      <p:cBhvr override="childStyle">
                                        <p:cTn dur="1" fill="hold" display="0" masterRel="nextClick" afterEffect="1"/>
                                        <p:tgtEl>
                                          <p:spTgt spid="89091">
                                            <p:txEl>
                                              <p:pRg st="5" end="5"/>
                                            </p:txEl>
                                          </p:spTgt>
                                        </p:tgtEl>
                                        <p:attrNameLst>
                                          <p:attrName>ppt_c</p:attrName>
                                        </p:attrNameLst>
                                      </p:cBhvr>
                                      <p:to>
                                        <a:srgbClr val="969696"/>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091" grpId="0" uiExpand="1"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2"/>
          <p:cNvSpPr>
            <a:spLocks noGrp="1" noChangeArrowheads="1"/>
          </p:cNvSpPr>
          <p:nvPr>
            <p:ph type="title"/>
          </p:nvPr>
        </p:nvSpPr>
        <p:spPr/>
        <p:txBody>
          <a:bodyPr/>
          <a:lstStyle/>
          <a:p>
            <a:r>
              <a:rPr lang="en-US" altLang="zh-CN"/>
              <a:t>1945</a:t>
            </a:r>
            <a:r>
              <a:rPr lang="zh-CN" altLang="en-US"/>
              <a:t>年</a:t>
            </a:r>
          </a:p>
        </p:txBody>
      </p:sp>
      <p:sp>
        <p:nvSpPr>
          <p:cNvPr id="121859" name="Rectangle 3"/>
          <p:cNvSpPr>
            <a:spLocks noGrp="1" noChangeArrowheads="1"/>
          </p:cNvSpPr>
          <p:nvPr>
            <p:ph type="body" idx="1"/>
          </p:nvPr>
        </p:nvSpPr>
        <p:spPr>
          <a:xfrm>
            <a:off x="179388" y="1449388"/>
            <a:ext cx="8785225" cy="5103812"/>
          </a:xfrm>
        </p:spPr>
        <p:txBody>
          <a:bodyPr/>
          <a:lstStyle/>
          <a:p>
            <a:pPr>
              <a:lnSpc>
                <a:spcPct val="90000"/>
              </a:lnSpc>
            </a:pPr>
            <a:r>
              <a:rPr lang="en-US" altLang="zh-CN"/>
              <a:t>4</a:t>
            </a:r>
            <a:r>
              <a:rPr lang="zh-CN" altLang="en-US"/>
              <a:t>月</a:t>
            </a:r>
            <a:r>
              <a:rPr lang="en-US" altLang="zh-CN"/>
              <a:t>23</a:t>
            </a:r>
            <a:r>
              <a:rPr lang="zh-CN" altLang="en-US"/>
              <a:t>日至</a:t>
            </a:r>
            <a:r>
              <a:rPr lang="en-US" altLang="zh-CN"/>
              <a:t>6</a:t>
            </a:r>
            <a:r>
              <a:rPr lang="zh-CN" altLang="en-US"/>
              <a:t>月</a:t>
            </a:r>
            <a:r>
              <a:rPr lang="en-US" altLang="zh-CN"/>
              <a:t>11</a:t>
            </a:r>
            <a:r>
              <a:rPr lang="zh-CN" altLang="en-US"/>
              <a:t>日，主持召开中共第七次全国代表大会，致开幕词</a:t>
            </a:r>
            <a:r>
              <a:rPr lang="en-US" altLang="zh-CN"/>
              <a:t>(《</a:t>
            </a:r>
            <a:r>
              <a:rPr lang="zh-CN" altLang="en-US"/>
              <a:t>两个中国之命运</a:t>
            </a:r>
            <a:r>
              <a:rPr lang="en-US" altLang="zh-CN"/>
              <a:t>》)</a:t>
            </a:r>
            <a:r>
              <a:rPr lang="zh-CN" altLang="en-US"/>
              <a:t>和闭幕词</a:t>
            </a:r>
            <a:r>
              <a:rPr lang="en-US" altLang="zh-CN"/>
              <a:t>(《</a:t>
            </a:r>
            <a:r>
              <a:rPr lang="zh-CN" altLang="en-US"/>
              <a:t>愚公移山</a:t>
            </a:r>
            <a:r>
              <a:rPr lang="en-US" altLang="zh-CN"/>
              <a:t>》)</a:t>
            </a:r>
            <a:r>
              <a:rPr lang="zh-CN" altLang="en-US"/>
              <a:t>，向大会提交</a:t>
            </a:r>
            <a:r>
              <a:rPr lang="en-US" altLang="zh-CN"/>
              <a:t>《</a:t>
            </a:r>
            <a:r>
              <a:rPr lang="zh-CN" altLang="en-US"/>
              <a:t>论联合政府</a:t>
            </a:r>
            <a:r>
              <a:rPr lang="en-US" altLang="zh-CN"/>
              <a:t>》</a:t>
            </a:r>
            <a:r>
              <a:rPr lang="zh-CN" altLang="en-US"/>
              <a:t>书面政治报告。大会确定以毛泽东思想作为全党一切工作的指针</a:t>
            </a:r>
          </a:p>
          <a:p>
            <a:pPr>
              <a:lnSpc>
                <a:spcPct val="90000"/>
              </a:lnSpc>
            </a:pPr>
            <a:r>
              <a:rPr lang="en-US" altLang="zh-CN"/>
              <a:t>6</a:t>
            </a:r>
            <a:r>
              <a:rPr lang="zh-CN" altLang="en-US"/>
              <a:t>月</a:t>
            </a:r>
            <a:r>
              <a:rPr lang="en-US" altLang="zh-CN"/>
              <a:t>19</a:t>
            </a:r>
            <a:r>
              <a:rPr lang="zh-CN" altLang="en-US"/>
              <a:t>日，在中共七届一中全会上当选为中央委员会主席</a:t>
            </a:r>
          </a:p>
          <a:p>
            <a:pPr>
              <a:lnSpc>
                <a:spcPct val="90000"/>
              </a:lnSpc>
            </a:pPr>
            <a:r>
              <a:rPr lang="en-US" altLang="zh-CN"/>
              <a:t>8</a:t>
            </a:r>
            <a:r>
              <a:rPr lang="zh-CN" altLang="en-US"/>
              <a:t>月</a:t>
            </a:r>
            <a:r>
              <a:rPr lang="en-US" altLang="zh-CN"/>
              <a:t>9</a:t>
            </a:r>
            <a:r>
              <a:rPr lang="zh-CN" altLang="en-US"/>
              <a:t>日，发表</a:t>
            </a:r>
            <a:r>
              <a:rPr lang="en-US" altLang="zh-CN"/>
              <a:t>《</a:t>
            </a:r>
            <a:r>
              <a:rPr lang="zh-CN" altLang="en-US"/>
              <a:t>对日寇的最后一战</a:t>
            </a:r>
            <a:r>
              <a:rPr lang="en-US" altLang="zh-CN"/>
              <a:t>》</a:t>
            </a:r>
            <a:r>
              <a:rPr lang="zh-CN" altLang="en-US"/>
              <a:t>的声明</a:t>
            </a:r>
          </a:p>
          <a:p>
            <a:pPr>
              <a:lnSpc>
                <a:spcPct val="90000"/>
              </a:lnSpc>
            </a:pPr>
            <a:r>
              <a:rPr lang="en-US" altLang="zh-CN"/>
              <a:t>8</a:t>
            </a:r>
            <a:r>
              <a:rPr lang="zh-CN" altLang="en-US"/>
              <a:t>月</a:t>
            </a:r>
            <a:r>
              <a:rPr lang="en-US" altLang="zh-CN"/>
              <a:t>13</a:t>
            </a:r>
            <a:r>
              <a:rPr lang="zh-CN" altLang="en-US"/>
              <a:t>日，发表</a:t>
            </a:r>
            <a:r>
              <a:rPr lang="en-US" altLang="zh-CN"/>
              <a:t>《</a:t>
            </a:r>
            <a:r>
              <a:rPr lang="zh-CN" altLang="en-US"/>
              <a:t>抗日战争胜利后的时局和我们的方针</a:t>
            </a:r>
            <a:r>
              <a:rPr lang="en-US" altLang="zh-CN"/>
              <a:t>》</a:t>
            </a:r>
            <a:r>
              <a:rPr lang="zh-CN" altLang="en-US"/>
              <a:t>的讲演，提出对国民党实行针锋相对、寸土必争的方针，争取国内的和平与民主</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2"/>
          <p:cNvSpPr>
            <a:spLocks noGrp="1" noChangeArrowheads="1"/>
          </p:cNvSpPr>
          <p:nvPr>
            <p:ph type="title"/>
          </p:nvPr>
        </p:nvSpPr>
        <p:spPr/>
        <p:txBody>
          <a:bodyPr/>
          <a:lstStyle/>
          <a:p>
            <a:r>
              <a:rPr lang="en-US" altLang="zh-CN"/>
              <a:t>1945</a:t>
            </a:r>
            <a:r>
              <a:rPr lang="zh-CN" altLang="en-US"/>
              <a:t>年（续）</a:t>
            </a:r>
          </a:p>
        </p:txBody>
      </p:sp>
      <p:sp>
        <p:nvSpPr>
          <p:cNvPr id="122883" name="Rectangle 3"/>
          <p:cNvSpPr>
            <a:spLocks noGrp="1" noChangeArrowheads="1"/>
          </p:cNvSpPr>
          <p:nvPr>
            <p:ph type="body" idx="1"/>
          </p:nvPr>
        </p:nvSpPr>
        <p:spPr/>
        <p:txBody>
          <a:bodyPr/>
          <a:lstStyle/>
          <a:p>
            <a:r>
              <a:rPr lang="en-US" altLang="zh-CN" sz="2800"/>
              <a:t>8</a:t>
            </a:r>
            <a:r>
              <a:rPr lang="zh-CN" altLang="en-US" sz="2800"/>
              <a:t>月</a:t>
            </a:r>
            <a:r>
              <a:rPr lang="en-US" altLang="zh-CN" sz="2800"/>
              <a:t>28</a:t>
            </a:r>
            <a:r>
              <a:rPr lang="zh-CN" altLang="en-US" sz="2800"/>
              <a:t>日，赴重庆同蒋介石进行和平谈判</a:t>
            </a:r>
          </a:p>
          <a:p>
            <a:r>
              <a:rPr lang="en-US" altLang="zh-CN" sz="2800"/>
              <a:t>9</a:t>
            </a:r>
            <a:r>
              <a:rPr lang="zh-CN" altLang="en-US" sz="2800"/>
              <a:t>月</a:t>
            </a:r>
            <a:r>
              <a:rPr lang="en-US" altLang="zh-CN" sz="2800"/>
              <a:t>2</a:t>
            </a:r>
            <a:r>
              <a:rPr lang="zh-CN" altLang="en-US" sz="2800"/>
              <a:t>日，日本政府正式签署投降书。中国抗日战争胜利结束</a:t>
            </a:r>
          </a:p>
          <a:p>
            <a:r>
              <a:rPr lang="en-US" altLang="zh-CN" sz="2800"/>
              <a:t>10</a:t>
            </a:r>
            <a:r>
              <a:rPr lang="zh-CN" altLang="en-US" sz="2800"/>
              <a:t>月</a:t>
            </a:r>
            <a:r>
              <a:rPr lang="en-US" altLang="zh-CN" sz="2800"/>
              <a:t>10</a:t>
            </a:r>
            <a:r>
              <a:rPr lang="zh-CN" altLang="en-US" sz="2800"/>
              <a:t>日，</a:t>
            </a:r>
            <a:r>
              <a:rPr lang="en-US" altLang="zh-CN" sz="2800"/>
              <a:t>《</a:t>
            </a:r>
            <a:r>
              <a:rPr lang="zh-CN" altLang="en-US" sz="2800"/>
              <a:t>国民政府与中共代表会谈纪要</a:t>
            </a:r>
            <a:r>
              <a:rPr lang="en-US" altLang="zh-CN" sz="2800"/>
              <a:t>》(</a:t>
            </a:r>
            <a:r>
              <a:rPr lang="zh-CN" altLang="en-US" sz="2800"/>
              <a:t>简称</a:t>
            </a:r>
            <a:r>
              <a:rPr lang="en-US" altLang="zh-CN" sz="2800"/>
              <a:t>《</a:t>
            </a:r>
            <a:r>
              <a:rPr lang="zh-CN" altLang="en-US" sz="2800">
                <a:solidFill>
                  <a:srgbClr val="FF0000"/>
                </a:solidFill>
              </a:rPr>
              <a:t>双十协定</a:t>
            </a:r>
            <a:r>
              <a:rPr lang="en-US" altLang="zh-CN" sz="2800"/>
              <a:t>》)</a:t>
            </a:r>
            <a:r>
              <a:rPr lang="zh-CN" altLang="en-US" sz="2800"/>
              <a:t>在重庆签署。</a:t>
            </a:r>
            <a:r>
              <a:rPr lang="en-US" altLang="zh-CN" sz="2800"/>
              <a:t>11</a:t>
            </a:r>
            <a:r>
              <a:rPr lang="zh-CN" altLang="en-US" sz="2800"/>
              <a:t>日，回到延安</a:t>
            </a:r>
          </a:p>
          <a:p>
            <a:r>
              <a:rPr lang="en-US" altLang="zh-CN" sz="2800"/>
              <a:t>10</a:t>
            </a:r>
            <a:r>
              <a:rPr lang="zh-CN" altLang="en-US" sz="2800"/>
              <a:t>月</a:t>
            </a:r>
            <a:r>
              <a:rPr lang="en-US" altLang="zh-CN" sz="2800"/>
              <a:t>17</a:t>
            </a:r>
            <a:r>
              <a:rPr lang="zh-CN" altLang="en-US" sz="2800"/>
              <a:t>日，在延安干部会上作关于重庆谈判的报告，指出中国革命</a:t>
            </a:r>
            <a:r>
              <a:rPr lang="zh-CN" altLang="en-US" sz="2800">
                <a:latin typeface="微软雅黑"/>
              </a:rPr>
              <a:t>“</a:t>
            </a:r>
            <a:r>
              <a:rPr lang="zh-CN" altLang="en-US" sz="2800"/>
              <a:t>前途是光明的，道路是曲折的</a:t>
            </a:r>
            <a:r>
              <a:rPr lang="zh-CN" altLang="en-US" sz="2800">
                <a:latin typeface="微软雅黑"/>
              </a:rPr>
              <a:t>”</a:t>
            </a:r>
            <a:endParaRPr lang="zh-CN" altLang="en-US" sz="2800"/>
          </a:p>
          <a:p>
            <a:r>
              <a:rPr lang="en-US" altLang="zh-CN" sz="2800"/>
              <a:t>12</a:t>
            </a:r>
            <a:r>
              <a:rPr lang="zh-CN" altLang="en-US" sz="2800"/>
              <a:t>月</a:t>
            </a:r>
            <a:r>
              <a:rPr lang="en-US" altLang="zh-CN" sz="2800"/>
              <a:t>28</a:t>
            </a:r>
            <a:r>
              <a:rPr lang="zh-CN" altLang="en-US" sz="2800"/>
              <a:t>日，起草</a:t>
            </a:r>
            <a:r>
              <a:rPr lang="en-US" altLang="zh-CN" sz="2800"/>
              <a:t>《</a:t>
            </a:r>
            <a:r>
              <a:rPr lang="zh-CN" altLang="en-US" sz="2800"/>
              <a:t>建立巩固的东北根据地</a:t>
            </a:r>
            <a:r>
              <a:rPr lang="en-US" altLang="zh-CN" sz="2800"/>
              <a:t>》</a:t>
            </a:r>
            <a:r>
              <a:rPr lang="zh-CN" altLang="en-US" sz="2800"/>
              <a:t>的指示</a:t>
            </a:r>
          </a:p>
        </p:txBody>
      </p:sp>
      <p:pic>
        <p:nvPicPr>
          <p:cNvPr id="122884" name="Picture 4" descr="双十协定"/>
          <p:cNvPicPr>
            <a:picLocks noChangeAspect="1" noChangeArrowheads="1"/>
          </p:cNvPicPr>
          <p:nvPr/>
        </p:nvPicPr>
        <p:blipFill>
          <a:blip r:embed="rId2" cstate="print"/>
          <a:srcRect/>
          <a:stretch>
            <a:fillRect/>
          </a:stretch>
        </p:blipFill>
        <p:spPr bwMode="auto">
          <a:xfrm>
            <a:off x="0" y="609600"/>
            <a:ext cx="9144000" cy="5784850"/>
          </a:xfrm>
          <a:prstGeom prst="rect">
            <a:avLst/>
          </a:prstGeom>
          <a:noFill/>
        </p:spPr>
      </p:pic>
      <p:pic>
        <p:nvPicPr>
          <p:cNvPr id="122885" name="Picture 5" descr="民国34年蒋主席接受日本投降书"/>
          <p:cNvPicPr>
            <a:picLocks noChangeAspect="1" noChangeArrowheads="1"/>
          </p:cNvPicPr>
          <p:nvPr/>
        </p:nvPicPr>
        <p:blipFill>
          <a:blip r:embed="rId3" cstate="print"/>
          <a:srcRect/>
          <a:stretch>
            <a:fillRect/>
          </a:stretch>
        </p:blipFill>
        <p:spPr bwMode="auto">
          <a:xfrm>
            <a:off x="0" y="4763"/>
            <a:ext cx="9144000" cy="6853237"/>
          </a:xfrm>
          <a:prstGeom prst="rect">
            <a:avLst/>
          </a:prstGeom>
          <a:noFill/>
        </p:spPr>
      </p:pic>
      <p:pic>
        <p:nvPicPr>
          <p:cNvPr id="122886" name="Picture 6" descr="1945年8月28日，赴重庆谈判前与赫尔利、张治中等合影"/>
          <p:cNvPicPr>
            <a:picLocks noChangeAspect="1" noChangeArrowheads="1"/>
          </p:cNvPicPr>
          <p:nvPr/>
        </p:nvPicPr>
        <p:blipFill>
          <a:blip r:embed="rId4" cstate="print"/>
          <a:srcRect/>
          <a:stretch>
            <a:fillRect/>
          </a:stretch>
        </p:blipFill>
        <p:spPr bwMode="auto">
          <a:xfrm>
            <a:off x="0" y="609600"/>
            <a:ext cx="9144000" cy="5722938"/>
          </a:xfrm>
          <a:prstGeom prst="rect">
            <a:avLst/>
          </a:prstGeom>
          <a:noFill/>
        </p:spPr>
      </p:pic>
      <p:pic>
        <p:nvPicPr>
          <p:cNvPr id="122887" name="Picture 7" descr="1945年，重庆谈判期间，与蒋介石、赫尔利等合影"/>
          <p:cNvPicPr>
            <a:picLocks noChangeAspect="1" noChangeArrowheads="1"/>
          </p:cNvPicPr>
          <p:nvPr/>
        </p:nvPicPr>
        <p:blipFill>
          <a:blip r:embed="rId5" cstate="print"/>
          <a:srcRect/>
          <a:stretch>
            <a:fillRect/>
          </a:stretch>
        </p:blipFill>
        <p:spPr bwMode="auto">
          <a:xfrm>
            <a:off x="2362200" y="0"/>
            <a:ext cx="5208588" cy="6858000"/>
          </a:xfrm>
          <a:prstGeom prst="rect">
            <a:avLst/>
          </a:prstGeom>
          <a:noFill/>
        </p:spPr>
      </p:pic>
      <p:pic>
        <p:nvPicPr>
          <p:cNvPr id="122888" name="Picture 8" descr="1945年，重庆谈判结束返延安前与张治中、陈诚等合影"/>
          <p:cNvPicPr>
            <a:picLocks noChangeAspect="1" noChangeArrowheads="1"/>
          </p:cNvPicPr>
          <p:nvPr/>
        </p:nvPicPr>
        <p:blipFill>
          <a:blip r:embed="rId6" cstate="print"/>
          <a:srcRect/>
          <a:stretch>
            <a:fillRect/>
          </a:stretch>
        </p:blipFill>
        <p:spPr bwMode="auto">
          <a:xfrm>
            <a:off x="1447800" y="0"/>
            <a:ext cx="6472238" cy="6858000"/>
          </a:xfrm>
          <a:prstGeom prst="rect">
            <a:avLst/>
          </a:prstGeom>
          <a:noFill/>
        </p:spPr>
      </p:pic>
      <p:pic>
        <p:nvPicPr>
          <p:cNvPr id="122889" name="Picture 9" descr="1945年，重庆谈判结束回到延安，在延安机场"/>
          <p:cNvPicPr>
            <a:picLocks noChangeAspect="1" noChangeArrowheads="1"/>
          </p:cNvPicPr>
          <p:nvPr/>
        </p:nvPicPr>
        <p:blipFill>
          <a:blip r:embed="rId7" cstate="print"/>
          <a:srcRect/>
          <a:stretch>
            <a:fillRect/>
          </a:stretch>
        </p:blipFill>
        <p:spPr bwMode="auto">
          <a:xfrm>
            <a:off x="1981200" y="0"/>
            <a:ext cx="5354638" cy="6858000"/>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122883">
                                            <p:txEl>
                                              <p:pRg st="0" end="0"/>
                                            </p:txEl>
                                          </p:spTgt>
                                        </p:tgtEl>
                                        <p:attrNameLst>
                                          <p:attrName>style.visibility</p:attrName>
                                        </p:attrNameLst>
                                      </p:cBhvr>
                                      <p:to>
                                        <p:strVal val="visible"/>
                                      </p:to>
                                    </p:set>
                                    <p:animEffect transition="in" filter="dissolve">
                                      <p:cBhvr>
                                        <p:cTn id="7" dur="500"/>
                                        <p:tgtEl>
                                          <p:spTgt spid="12288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22886"/>
                                        </p:tgtEl>
                                        <p:attrNameLst>
                                          <p:attrName>style.visibility</p:attrName>
                                        </p:attrNameLst>
                                      </p:cBhvr>
                                      <p:to>
                                        <p:strVal val="visible"/>
                                      </p:to>
                                    </p:set>
                                    <p:animEffect transition="in" filter="dissolve">
                                      <p:cBhvr>
                                        <p:cTn id="12" dur="500"/>
                                        <p:tgtEl>
                                          <p:spTgt spid="122886"/>
                                        </p:tgtEl>
                                      </p:cBhvr>
                                    </p:animEffect>
                                  </p:childTnLst>
                                  <p:subTnLst>
                                    <p:set>
                                      <p:cBhvr override="childStyle">
                                        <p:cTn dur="1" fill="hold" display="0" masterRel="nextClick" afterEffect="1"/>
                                        <p:tgtEl>
                                          <p:spTgt spid="122886"/>
                                        </p:tgtEl>
                                        <p:attrNameLst>
                                          <p:attrName>style.visibility</p:attrName>
                                        </p:attrNameLst>
                                      </p:cBhvr>
                                      <p:to>
                                        <p:strVal val="hidden"/>
                                      </p:to>
                                    </p:set>
                                  </p:sub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22887"/>
                                        </p:tgtEl>
                                        <p:attrNameLst>
                                          <p:attrName>style.visibility</p:attrName>
                                        </p:attrNameLst>
                                      </p:cBhvr>
                                      <p:to>
                                        <p:strVal val="visible"/>
                                      </p:to>
                                    </p:set>
                                    <p:animEffect transition="in" filter="dissolve">
                                      <p:cBhvr>
                                        <p:cTn id="17" dur="500"/>
                                        <p:tgtEl>
                                          <p:spTgt spid="122887"/>
                                        </p:tgtEl>
                                      </p:cBhvr>
                                    </p:animEffect>
                                  </p:childTnLst>
                                  <p:subTnLst>
                                    <p:set>
                                      <p:cBhvr override="childStyle">
                                        <p:cTn dur="1" fill="hold" display="0" masterRel="nextClick" afterEffect="1"/>
                                        <p:tgtEl>
                                          <p:spTgt spid="122887"/>
                                        </p:tgtEl>
                                        <p:attrNameLst>
                                          <p:attrName>style.visibility</p:attrName>
                                        </p:attrNameLst>
                                      </p:cBhvr>
                                      <p:to>
                                        <p:strVal val="hidden"/>
                                      </p:to>
                                    </p:set>
                                  </p:sub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22888"/>
                                        </p:tgtEl>
                                        <p:attrNameLst>
                                          <p:attrName>style.visibility</p:attrName>
                                        </p:attrNameLst>
                                      </p:cBhvr>
                                      <p:to>
                                        <p:strVal val="visible"/>
                                      </p:to>
                                    </p:set>
                                    <p:animEffect transition="in" filter="dissolve">
                                      <p:cBhvr>
                                        <p:cTn id="22" dur="500"/>
                                        <p:tgtEl>
                                          <p:spTgt spid="122888"/>
                                        </p:tgtEl>
                                      </p:cBhvr>
                                    </p:animEffect>
                                  </p:childTnLst>
                                  <p:subTnLst>
                                    <p:set>
                                      <p:cBhvr override="childStyle">
                                        <p:cTn dur="1" fill="hold" display="0" masterRel="nextClick" afterEffect="1"/>
                                        <p:tgtEl>
                                          <p:spTgt spid="122888"/>
                                        </p:tgtEl>
                                        <p:attrNameLst>
                                          <p:attrName>style.visibility</p:attrName>
                                        </p:attrNameLst>
                                      </p:cBhvr>
                                      <p:to>
                                        <p:strVal val="hidden"/>
                                      </p:to>
                                    </p:set>
                                  </p:sub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122889"/>
                                        </p:tgtEl>
                                        <p:attrNameLst>
                                          <p:attrName>style.visibility</p:attrName>
                                        </p:attrNameLst>
                                      </p:cBhvr>
                                      <p:to>
                                        <p:strVal val="visible"/>
                                      </p:to>
                                    </p:set>
                                    <p:animEffect transition="in" filter="dissolve">
                                      <p:cBhvr>
                                        <p:cTn id="27" dur="500"/>
                                        <p:tgtEl>
                                          <p:spTgt spid="122889"/>
                                        </p:tgtEl>
                                      </p:cBhvr>
                                    </p:animEffect>
                                  </p:childTnLst>
                                  <p:subTnLst>
                                    <p:set>
                                      <p:cBhvr override="childStyle">
                                        <p:cTn dur="1" fill="hold" display="0" masterRel="nextClick" afterEffect="1"/>
                                        <p:tgtEl>
                                          <p:spTgt spid="122889"/>
                                        </p:tgtEl>
                                        <p:attrNameLst>
                                          <p:attrName>style.visibility</p:attrName>
                                        </p:attrNameLst>
                                      </p:cBhvr>
                                      <p:to>
                                        <p:strVal val="hidden"/>
                                      </p:to>
                                    </p:set>
                                  </p:sub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122883">
                                            <p:txEl>
                                              <p:pRg st="1" end="1"/>
                                            </p:txEl>
                                          </p:spTgt>
                                        </p:tgtEl>
                                        <p:attrNameLst>
                                          <p:attrName>style.visibility</p:attrName>
                                        </p:attrNameLst>
                                      </p:cBhvr>
                                      <p:to>
                                        <p:strVal val="visible"/>
                                      </p:to>
                                    </p:set>
                                    <p:animEffect transition="in" filter="dissolve">
                                      <p:cBhvr>
                                        <p:cTn id="32" dur="500"/>
                                        <p:tgtEl>
                                          <p:spTgt spid="122883">
                                            <p:txEl>
                                              <p:pRg st="1" end="1"/>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122885"/>
                                        </p:tgtEl>
                                        <p:attrNameLst>
                                          <p:attrName>style.visibility</p:attrName>
                                        </p:attrNameLst>
                                      </p:cBhvr>
                                      <p:to>
                                        <p:strVal val="visible"/>
                                      </p:to>
                                    </p:set>
                                    <p:animEffect transition="in" filter="dissolve">
                                      <p:cBhvr>
                                        <p:cTn id="37" dur="500"/>
                                        <p:tgtEl>
                                          <p:spTgt spid="122885"/>
                                        </p:tgtEl>
                                      </p:cBhvr>
                                    </p:animEffect>
                                  </p:childTnLst>
                                  <p:subTnLst>
                                    <p:set>
                                      <p:cBhvr override="childStyle">
                                        <p:cTn dur="1" fill="hold" display="0" masterRel="nextClick" afterEffect="1"/>
                                        <p:tgtEl>
                                          <p:spTgt spid="122885"/>
                                        </p:tgtEl>
                                        <p:attrNameLst>
                                          <p:attrName>style.visibility</p:attrName>
                                        </p:attrNameLst>
                                      </p:cBhvr>
                                      <p:to>
                                        <p:strVal val="hidden"/>
                                      </p:to>
                                    </p:set>
                                  </p:sub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122883">
                                            <p:txEl>
                                              <p:pRg st="2" end="2"/>
                                            </p:txEl>
                                          </p:spTgt>
                                        </p:tgtEl>
                                        <p:attrNameLst>
                                          <p:attrName>style.visibility</p:attrName>
                                        </p:attrNameLst>
                                      </p:cBhvr>
                                      <p:to>
                                        <p:strVal val="visible"/>
                                      </p:to>
                                    </p:set>
                                    <p:animEffect transition="in" filter="dissolve">
                                      <p:cBhvr>
                                        <p:cTn id="42" dur="500"/>
                                        <p:tgtEl>
                                          <p:spTgt spid="122883">
                                            <p:txEl>
                                              <p:pRg st="2" end="2"/>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nodeType="clickEffect">
                                  <p:stCondLst>
                                    <p:cond delay="0"/>
                                  </p:stCondLst>
                                  <p:childTnLst>
                                    <p:set>
                                      <p:cBhvr>
                                        <p:cTn id="46" dur="1" fill="hold">
                                          <p:stCondLst>
                                            <p:cond delay="0"/>
                                          </p:stCondLst>
                                        </p:cTn>
                                        <p:tgtEl>
                                          <p:spTgt spid="122884"/>
                                        </p:tgtEl>
                                        <p:attrNameLst>
                                          <p:attrName>style.visibility</p:attrName>
                                        </p:attrNameLst>
                                      </p:cBhvr>
                                      <p:to>
                                        <p:strVal val="visible"/>
                                      </p:to>
                                    </p:set>
                                    <p:animEffect transition="in" filter="dissolve">
                                      <p:cBhvr>
                                        <p:cTn id="47" dur="500"/>
                                        <p:tgtEl>
                                          <p:spTgt spid="122884"/>
                                        </p:tgtEl>
                                      </p:cBhvr>
                                    </p:animEffect>
                                  </p:childTnLst>
                                  <p:subTnLst>
                                    <p:set>
                                      <p:cBhvr override="childStyle">
                                        <p:cTn dur="1" fill="hold" display="0" masterRel="nextClick" afterEffect="1"/>
                                        <p:tgtEl>
                                          <p:spTgt spid="122884"/>
                                        </p:tgtEl>
                                        <p:attrNameLst>
                                          <p:attrName>style.visibility</p:attrName>
                                        </p:attrNameLst>
                                      </p:cBhvr>
                                      <p:to>
                                        <p:strVal val="hidden"/>
                                      </p:to>
                                    </p:set>
                                  </p:subTnLst>
                                </p:cTn>
                              </p:par>
                            </p:childTnLst>
                          </p:cTn>
                        </p:par>
                      </p:childTnLst>
                    </p:cTn>
                  </p:par>
                  <p:par>
                    <p:cTn id="48" fill="hold">
                      <p:stCondLst>
                        <p:cond delay="indefinite"/>
                      </p:stCondLst>
                      <p:childTnLst>
                        <p:par>
                          <p:cTn id="49" fill="hold">
                            <p:stCondLst>
                              <p:cond delay="0"/>
                            </p:stCondLst>
                            <p:childTnLst>
                              <p:par>
                                <p:cTn id="50" presetID="9" presetClass="entr" presetSubtype="0" fill="hold" grpId="0" nodeType="clickEffect">
                                  <p:stCondLst>
                                    <p:cond delay="0"/>
                                  </p:stCondLst>
                                  <p:childTnLst>
                                    <p:set>
                                      <p:cBhvr>
                                        <p:cTn id="51" dur="1" fill="hold">
                                          <p:stCondLst>
                                            <p:cond delay="0"/>
                                          </p:stCondLst>
                                        </p:cTn>
                                        <p:tgtEl>
                                          <p:spTgt spid="122883">
                                            <p:txEl>
                                              <p:pRg st="3" end="3"/>
                                            </p:txEl>
                                          </p:spTgt>
                                        </p:tgtEl>
                                        <p:attrNameLst>
                                          <p:attrName>style.visibility</p:attrName>
                                        </p:attrNameLst>
                                      </p:cBhvr>
                                      <p:to>
                                        <p:strVal val="visible"/>
                                      </p:to>
                                    </p:set>
                                    <p:animEffect transition="in" filter="dissolve">
                                      <p:cBhvr>
                                        <p:cTn id="52" dur="500"/>
                                        <p:tgtEl>
                                          <p:spTgt spid="122883">
                                            <p:txEl>
                                              <p:pRg st="3" end="3"/>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9" presetClass="entr" presetSubtype="0" fill="hold" grpId="0" nodeType="clickEffect">
                                  <p:stCondLst>
                                    <p:cond delay="0"/>
                                  </p:stCondLst>
                                  <p:childTnLst>
                                    <p:set>
                                      <p:cBhvr>
                                        <p:cTn id="56" dur="1" fill="hold">
                                          <p:stCondLst>
                                            <p:cond delay="0"/>
                                          </p:stCondLst>
                                        </p:cTn>
                                        <p:tgtEl>
                                          <p:spTgt spid="122883">
                                            <p:txEl>
                                              <p:pRg st="4" end="4"/>
                                            </p:txEl>
                                          </p:spTgt>
                                        </p:tgtEl>
                                        <p:attrNameLst>
                                          <p:attrName>style.visibility</p:attrName>
                                        </p:attrNameLst>
                                      </p:cBhvr>
                                      <p:to>
                                        <p:strVal val="visible"/>
                                      </p:to>
                                    </p:set>
                                    <p:animEffect transition="in" filter="dissolve">
                                      <p:cBhvr>
                                        <p:cTn id="57" dur="500"/>
                                        <p:tgtEl>
                                          <p:spTgt spid="12288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883" grpId="0" uiExpand="1"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2"/>
          <p:cNvSpPr>
            <a:spLocks noGrp="1" noChangeArrowheads="1"/>
          </p:cNvSpPr>
          <p:nvPr>
            <p:ph type="title"/>
          </p:nvPr>
        </p:nvSpPr>
        <p:spPr/>
        <p:txBody>
          <a:bodyPr/>
          <a:lstStyle/>
          <a:p>
            <a:r>
              <a:rPr lang="en-US" altLang="zh-CN">
                <a:latin typeface="微软雅黑"/>
              </a:rPr>
              <a:t>“</a:t>
            </a:r>
            <a:r>
              <a:rPr lang="zh-CN" altLang="en-US"/>
              <a:t>双十协定</a:t>
            </a:r>
            <a:r>
              <a:rPr lang="zh-CN" altLang="en-US">
                <a:latin typeface="微软雅黑"/>
              </a:rPr>
              <a:t>”</a:t>
            </a:r>
            <a:r>
              <a:rPr lang="zh-CN" altLang="en-US" sz="3200"/>
              <a:t>（政府与中共代表会谈纪要）</a:t>
            </a:r>
          </a:p>
        </p:txBody>
      </p:sp>
      <p:sp>
        <p:nvSpPr>
          <p:cNvPr id="123907" name="Rectangle 3"/>
          <p:cNvSpPr>
            <a:spLocks noGrp="1" noChangeArrowheads="1"/>
          </p:cNvSpPr>
          <p:nvPr>
            <p:ph type="body" idx="1"/>
          </p:nvPr>
        </p:nvSpPr>
        <p:spPr/>
        <p:txBody>
          <a:bodyPr/>
          <a:lstStyle/>
          <a:p>
            <a:pPr>
              <a:lnSpc>
                <a:spcPct val="80000"/>
              </a:lnSpc>
            </a:pPr>
            <a:r>
              <a:rPr lang="zh-CN" altLang="en-US" sz="2800"/>
              <a:t>会议召开前，两党公开表示在谈判期间实行停火，但实际上为取得更多的谈判筹码，两党军队对战略要地的占领与反占领，在谈判期间从未中断。</a:t>
            </a:r>
          </a:p>
          <a:p>
            <a:pPr>
              <a:lnSpc>
                <a:spcPct val="80000"/>
              </a:lnSpc>
            </a:pPr>
            <a:r>
              <a:rPr lang="zh-CN" altLang="en-US" sz="2800"/>
              <a:t>谈判期间，共产党坚持抗日根据地拥有独立主权，但同意交出分布在海南、湖北、浙江、河南一带共</a:t>
            </a:r>
            <a:r>
              <a:rPr lang="en-US" altLang="zh-CN" sz="2800"/>
              <a:t>13</a:t>
            </a:r>
            <a:r>
              <a:rPr lang="zh-CN" altLang="en-US" sz="2800"/>
              <a:t>个根据地，由国民党接收，并为两党间意识形态的结合，提出了</a:t>
            </a:r>
            <a:r>
              <a:rPr lang="zh-CN" altLang="en-US" sz="2800">
                <a:latin typeface="微软雅黑"/>
              </a:rPr>
              <a:t>“</a:t>
            </a:r>
            <a:r>
              <a:rPr lang="zh-CN" altLang="en-US" sz="2800"/>
              <a:t>新民主主义</a:t>
            </a:r>
            <a:r>
              <a:rPr lang="zh-CN" altLang="en-US" sz="2800">
                <a:latin typeface="微软雅黑"/>
              </a:rPr>
              <a:t>”</a:t>
            </a:r>
            <a:r>
              <a:rPr lang="zh-CN" altLang="en-US" sz="2800"/>
              <a:t>的构想，淡化两党的意识形态对立。</a:t>
            </a:r>
          </a:p>
          <a:p>
            <a:pPr>
              <a:lnSpc>
                <a:spcPct val="80000"/>
              </a:lnSpc>
            </a:pPr>
            <a:r>
              <a:rPr lang="zh-CN" altLang="en-US" sz="2800"/>
              <a:t>国民党则坚持，除</a:t>
            </a:r>
            <a:r>
              <a:rPr lang="en-US" altLang="zh-CN" sz="2800"/>
              <a:t>1937</a:t>
            </a:r>
            <a:r>
              <a:rPr lang="zh-CN" altLang="en-US" sz="2800"/>
              <a:t>年抗日战争爆发前即为共产党所占有的延安革命根据地保持不变外，其他地区一律收回，并要求将人民解放军纳入由国民政府领导下的国民革命军统一指挥。共产党拒绝把军队交给只有国民党控制的政府，只表示会对军队减员，并要求在建立真正民主的政府后才交出军队。</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2"/>
          <p:cNvSpPr>
            <a:spLocks noGrp="1" noChangeArrowheads="1"/>
          </p:cNvSpPr>
          <p:nvPr>
            <p:ph type="title"/>
          </p:nvPr>
        </p:nvSpPr>
        <p:spPr/>
        <p:txBody>
          <a:bodyPr/>
          <a:lstStyle/>
          <a:p>
            <a:r>
              <a:rPr lang="en-US" altLang="zh-CN">
                <a:latin typeface="微软雅黑"/>
              </a:rPr>
              <a:t>“</a:t>
            </a:r>
            <a:r>
              <a:rPr lang="zh-CN" altLang="en-US"/>
              <a:t>双十协定</a:t>
            </a:r>
            <a:r>
              <a:rPr lang="zh-CN" altLang="en-US">
                <a:latin typeface="微软雅黑"/>
              </a:rPr>
              <a:t>”</a:t>
            </a:r>
            <a:r>
              <a:rPr lang="zh-CN" altLang="en-US"/>
              <a:t>主要内容</a:t>
            </a:r>
          </a:p>
        </p:txBody>
      </p:sp>
      <p:sp>
        <p:nvSpPr>
          <p:cNvPr id="124931" name="Rectangle 3"/>
          <p:cNvSpPr>
            <a:spLocks noGrp="1" noChangeArrowheads="1"/>
          </p:cNvSpPr>
          <p:nvPr>
            <p:ph type="body" idx="1"/>
          </p:nvPr>
        </p:nvSpPr>
        <p:spPr/>
        <p:txBody>
          <a:bodyPr/>
          <a:lstStyle/>
          <a:p>
            <a:r>
              <a:rPr lang="zh-CN" altLang="en-US"/>
              <a:t>承认和平建国的基本方针，同意以对话方式解决一切争端。</a:t>
            </a:r>
          </a:p>
          <a:p>
            <a:r>
              <a:rPr lang="zh-CN" altLang="en-US"/>
              <a:t>长期合作，坚决避免内战，建设独立、自由和富强的新中国，彻底实行三民主义。</a:t>
            </a:r>
          </a:p>
          <a:p>
            <a:r>
              <a:rPr lang="zh-CN" altLang="en-US"/>
              <a:t>迅速结束训政，实施宪政。</a:t>
            </a:r>
          </a:p>
          <a:p>
            <a:r>
              <a:rPr lang="zh-CN" altLang="en-US"/>
              <a:t>迅速召开政治协商会议，对国民大会及其他问题进行商讨后再作决定，制定新宪法。</a:t>
            </a:r>
          </a:p>
          <a:p>
            <a:r>
              <a:rPr lang="zh-CN" altLang="en-US"/>
              <a:t>中国共产党承认蒋介石及南京国民政府对中国的合法领导地位</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en-US" altLang="zh-CN" dirty="0"/>
              <a:t>1945-09-03</a:t>
            </a:r>
            <a:br>
              <a:rPr lang="en-US" altLang="zh-CN" dirty="0"/>
            </a:br>
            <a:r>
              <a:rPr lang="en-US" altLang="zh-CN" dirty="0"/>
              <a:t>Time cover</a:t>
            </a:r>
            <a:endParaRPr lang="zh-CN" altLang="en-US" dirty="0"/>
          </a:p>
        </p:txBody>
      </p:sp>
      <p:sp>
        <p:nvSpPr>
          <p:cNvPr id="3" name="内容占位符 2"/>
          <p:cNvSpPr>
            <a:spLocks noGrp="1"/>
          </p:cNvSpPr>
          <p:nvPr>
            <p:ph idx="1"/>
          </p:nvPr>
        </p:nvSpPr>
        <p:spPr>
          <a:xfrm>
            <a:off x="179389" y="1484313"/>
            <a:ext cx="3528516" cy="4824412"/>
          </a:xfrm>
        </p:spPr>
        <p:txBody>
          <a:bodyPr/>
          <a:lstStyle/>
          <a:p>
            <a:r>
              <a:rPr lang="zh-CN" altLang="en-US" dirty="0"/>
              <a:t>蒋介石</a:t>
            </a:r>
            <a:endParaRPr lang="en-US" altLang="zh-CN" dirty="0"/>
          </a:p>
          <a:p>
            <a:pPr lvl="1"/>
            <a:r>
              <a:rPr lang="en-US" altLang="zh-CN" dirty="0"/>
              <a:t>After eight years of war, the challenges of peace.</a:t>
            </a:r>
            <a:endParaRPr lang="zh-CN" altLang="en-US" dirty="0"/>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07904" y="0"/>
            <a:ext cx="5184913" cy="6858000"/>
          </a:xfrm>
          <a:prstGeom prst="rect">
            <a:avLst/>
          </a:prstGeom>
        </p:spPr>
      </p:pic>
    </p:spTree>
    <p:extLst>
      <p:ext uri="{BB962C8B-B14F-4D97-AF65-F5344CB8AC3E}">
        <p14:creationId xmlns:p14="http://schemas.microsoft.com/office/powerpoint/2010/main" val="134919499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r>
              <a:rPr lang="zh-CN" altLang="en-US" dirty="0"/>
              <a:t>发展历程</a:t>
            </a:r>
            <a:r>
              <a:rPr lang="en-US" altLang="zh-CN" dirty="0">
                <a:latin typeface="微软雅黑"/>
              </a:rPr>
              <a:t>——</a:t>
            </a:r>
            <a:r>
              <a:rPr lang="zh-CN" altLang="en-US" dirty="0"/>
              <a:t>全面成熟</a:t>
            </a:r>
          </a:p>
        </p:txBody>
      </p:sp>
      <p:sp>
        <p:nvSpPr>
          <p:cNvPr id="11267" name="Rectangle 3"/>
          <p:cNvSpPr>
            <a:spLocks noGrp="1" noChangeArrowheads="1"/>
          </p:cNvSpPr>
          <p:nvPr>
            <p:ph type="body" sz="half" idx="1"/>
          </p:nvPr>
        </p:nvSpPr>
        <p:spPr>
          <a:xfrm>
            <a:off x="250825" y="1484313"/>
            <a:ext cx="8424863" cy="4291012"/>
          </a:xfrm>
        </p:spPr>
        <p:txBody>
          <a:bodyPr/>
          <a:lstStyle/>
          <a:p>
            <a:r>
              <a:rPr lang="zh-CN" altLang="en-US" dirty="0">
                <a:hlinkClick r:id="rId3" action="ppaction://hlinkpres?slideindex=1&amp;slidetitle="/>
              </a:rPr>
              <a:t>解放战争</a:t>
            </a:r>
            <a:r>
              <a:rPr lang="zh-CN" altLang="en-US" dirty="0"/>
              <a:t>时期</a:t>
            </a:r>
          </a:p>
          <a:p>
            <a:pPr lvl="1">
              <a:lnSpc>
                <a:spcPct val="110000"/>
              </a:lnSpc>
            </a:pPr>
            <a:r>
              <a:rPr lang="zh-CN" altLang="en-US" dirty="0"/>
              <a:t>解放战争是我国历史上空前规模的战争</a:t>
            </a:r>
          </a:p>
          <a:p>
            <a:pPr lvl="1">
              <a:lnSpc>
                <a:spcPct val="110000"/>
              </a:lnSpc>
            </a:pPr>
            <a:r>
              <a:rPr lang="zh-CN" altLang="en-US" dirty="0"/>
              <a:t>在战略防御、战略反攻、战略进攻、战略决战、战略追击等方面有完整的实践和认识</a:t>
            </a:r>
          </a:p>
          <a:p>
            <a:pPr lvl="1">
              <a:lnSpc>
                <a:spcPct val="110000"/>
              </a:lnSpc>
            </a:pPr>
            <a:r>
              <a:rPr lang="zh-CN" altLang="en-US" dirty="0"/>
              <a:t>驾驭战争全局的发展和战争指挥艺术到了炉火纯青的地步</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267">
                                            <p:txEl>
                                              <p:pRg st="0" end="0"/>
                                            </p:txEl>
                                          </p:spTgt>
                                        </p:tgtEl>
                                        <p:attrNameLst>
                                          <p:attrName>style.visibility</p:attrName>
                                        </p:attrNameLst>
                                      </p:cBhvr>
                                      <p:to>
                                        <p:strVal val="visible"/>
                                      </p:to>
                                    </p:set>
                                    <p:anim calcmode="lin" valueType="num">
                                      <p:cBhvr additive="base">
                                        <p:cTn id="7" dur="500" fill="hold"/>
                                        <p:tgtEl>
                                          <p:spTgt spid="1126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1267">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1267">
                                            <p:txEl>
                                              <p:pRg st="1" end="1"/>
                                            </p:txEl>
                                          </p:spTgt>
                                        </p:tgtEl>
                                        <p:attrNameLst>
                                          <p:attrName>style.visibility</p:attrName>
                                        </p:attrNameLst>
                                      </p:cBhvr>
                                      <p:to>
                                        <p:strVal val="visible"/>
                                      </p:to>
                                    </p:set>
                                    <p:anim calcmode="lin" valueType="num">
                                      <p:cBhvr additive="base">
                                        <p:cTn id="11" dur="500" fill="hold"/>
                                        <p:tgtEl>
                                          <p:spTgt spid="11267">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1267">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1267">
                                            <p:txEl>
                                              <p:pRg st="2" end="2"/>
                                            </p:txEl>
                                          </p:spTgt>
                                        </p:tgtEl>
                                        <p:attrNameLst>
                                          <p:attrName>style.visibility</p:attrName>
                                        </p:attrNameLst>
                                      </p:cBhvr>
                                      <p:to>
                                        <p:strVal val="visible"/>
                                      </p:to>
                                    </p:set>
                                    <p:anim calcmode="lin" valueType="num">
                                      <p:cBhvr additive="base">
                                        <p:cTn id="15" dur="500" fill="hold"/>
                                        <p:tgtEl>
                                          <p:spTgt spid="11267">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11267">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1267">
                                            <p:txEl>
                                              <p:pRg st="3" end="3"/>
                                            </p:txEl>
                                          </p:spTgt>
                                        </p:tgtEl>
                                        <p:attrNameLst>
                                          <p:attrName>style.visibility</p:attrName>
                                        </p:attrNameLst>
                                      </p:cBhvr>
                                      <p:to>
                                        <p:strVal val="visible"/>
                                      </p:to>
                                    </p:set>
                                    <p:anim calcmode="lin" valueType="num">
                                      <p:cBhvr additive="base">
                                        <p:cTn id="19" dur="500" fill="hold"/>
                                        <p:tgtEl>
                                          <p:spTgt spid="11267">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1267">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7" grpId="0"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2"/>
          <p:cNvSpPr>
            <a:spLocks noGrp="1" noChangeArrowheads="1"/>
          </p:cNvSpPr>
          <p:nvPr>
            <p:ph type="title"/>
          </p:nvPr>
        </p:nvSpPr>
        <p:spPr/>
        <p:txBody>
          <a:bodyPr/>
          <a:lstStyle/>
          <a:p>
            <a:r>
              <a:rPr lang="en-US" altLang="zh-CN" dirty="0"/>
              <a:t>1946</a:t>
            </a:r>
            <a:r>
              <a:rPr lang="zh-CN" altLang="en-US" dirty="0"/>
              <a:t>年</a:t>
            </a:r>
          </a:p>
        </p:txBody>
      </p:sp>
      <p:sp>
        <p:nvSpPr>
          <p:cNvPr id="125955" name="Rectangle 3"/>
          <p:cNvSpPr>
            <a:spLocks noGrp="1" noChangeArrowheads="1"/>
          </p:cNvSpPr>
          <p:nvPr>
            <p:ph type="body" idx="1"/>
          </p:nvPr>
        </p:nvSpPr>
        <p:spPr/>
        <p:txBody>
          <a:bodyPr/>
          <a:lstStyle/>
          <a:p>
            <a:r>
              <a:rPr lang="en-US" altLang="zh-CN" dirty="0"/>
              <a:t>6</a:t>
            </a:r>
            <a:r>
              <a:rPr lang="zh-CN" altLang="en-US" dirty="0"/>
              <a:t>月</a:t>
            </a:r>
            <a:r>
              <a:rPr lang="en-US" altLang="zh-CN" dirty="0"/>
              <a:t>26</a:t>
            </a:r>
            <a:r>
              <a:rPr lang="zh-CN" altLang="en-US" dirty="0"/>
              <a:t>日，国民党军大举进攻中原解放区，全面内战爆发</a:t>
            </a:r>
          </a:p>
          <a:p>
            <a:r>
              <a:rPr lang="en-US" altLang="zh-CN" dirty="0"/>
              <a:t>8</a:t>
            </a:r>
            <a:r>
              <a:rPr lang="zh-CN" altLang="en-US" dirty="0"/>
              <a:t>月</a:t>
            </a:r>
            <a:r>
              <a:rPr lang="en-US" altLang="zh-CN" dirty="0"/>
              <a:t>6</a:t>
            </a:r>
            <a:r>
              <a:rPr lang="zh-CN" altLang="en-US" dirty="0"/>
              <a:t>日，会见美国记者斯特朗，提出</a:t>
            </a:r>
            <a:r>
              <a:rPr lang="zh-CN" altLang="en-US" dirty="0">
                <a:latin typeface="微软雅黑"/>
              </a:rPr>
              <a:t>“</a:t>
            </a:r>
            <a:r>
              <a:rPr lang="zh-CN" altLang="en-US" dirty="0"/>
              <a:t>一切反动派都是纸老虎</a:t>
            </a:r>
            <a:r>
              <a:rPr lang="zh-CN" altLang="en-US" dirty="0">
                <a:latin typeface="微软雅黑"/>
              </a:rPr>
              <a:t>”</a:t>
            </a:r>
            <a:r>
              <a:rPr lang="zh-CN" altLang="en-US" dirty="0"/>
              <a:t>的著名论断</a:t>
            </a:r>
          </a:p>
          <a:p>
            <a:r>
              <a:rPr lang="en-US" altLang="zh-CN" dirty="0"/>
              <a:t>9</a:t>
            </a:r>
            <a:r>
              <a:rPr lang="zh-CN" altLang="en-US" dirty="0"/>
              <a:t>月</a:t>
            </a:r>
            <a:r>
              <a:rPr lang="en-US" altLang="zh-CN" dirty="0"/>
              <a:t>16</a:t>
            </a:r>
            <a:r>
              <a:rPr lang="zh-CN" altLang="en-US" dirty="0"/>
              <a:t>日，为中共中央军委起草</a:t>
            </a:r>
            <a:r>
              <a:rPr lang="en-US" altLang="zh-CN" dirty="0"/>
              <a:t>《</a:t>
            </a:r>
            <a:r>
              <a:rPr lang="zh-CN" altLang="en-US" dirty="0"/>
              <a:t>集中优势兵力，各个歼灭敌人</a:t>
            </a:r>
            <a:r>
              <a:rPr lang="en-US" altLang="zh-CN" dirty="0"/>
              <a:t>》</a:t>
            </a:r>
            <a:r>
              <a:rPr lang="zh-CN" altLang="en-US" dirty="0"/>
              <a:t>的指示</a:t>
            </a:r>
          </a:p>
          <a:p>
            <a:r>
              <a:rPr lang="en-US" altLang="zh-CN" dirty="0"/>
              <a:t>11</a:t>
            </a:r>
            <a:r>
              <a:rPr lang="zh-CN" altLang="en-US" dirty="0"/>
              <a:t>月</a:t>
            </a:r>
            <a:r>
              <a:rPr lang="en-US" altLang="zh-CN" dirty="0"/>
              <a:t>18</a:t>
            </a:r>
            <a:r>
              <a:rPr lang="zh-CN" altLang="en-US" dirty="0"/>
              <a:t>日，在为中共中央起草的党内指示中，第一次使用</a:t>
            </a:r>
            <a:r>
              <a:rPr lang="zh-CN" altLang="en-US" dirty="0">
                <a:latin typeface="微软雅黑"/>
              </a:rPr>
              <a:t>“</a:t>
            </a:r>
            <a:r>
              <a:rPr lang="zh-CN" altLang="en-US" dirty="0"/>
              <a:t>人民解放战争</a:t>
            </a:r>
            <a:r>
              <a:rPr lang="zh-CN" altLang="en-US" dirty="0">
                <a:latin typeface="微软雅黑"/>
              </a:rPr>
              <a:t>”</a:t>
            </a:r>
            <a:r>
              <a:rPr lang="zh-CN" altLang="en-US" dirty="0"/>
              <a:t>的名称</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ChangeArrowheads="1"/>
          </p:cNvSpPr>
          <p:nvPr>
            <p:ph type="title"/>
          </p:nvPr>
        </p:nvSpPr>
        <p:spPr/>
        <p:txBody>
          <a:bodyPr/>
          <a:lstStyle/>
          <a:p>
            <a:r>
              <a:rPr lang="en-US" altLang="zh-CN"/>
              <a:t>1947</a:t>
            </a:r>
            <a:r>
              <a:rPr lang="zh-CN" altLang="en-US"/>
              <a:t>年</a:t>
            </a:r>
          </a:p>
        </p:txBody>
      </p:sp>
      <p:sp>
        <p:nvSpPr>
          <p:cNvPr id="126979" name="Rectangle 3"/>
          <p:cNvSpPr>
            <a:spLocks noGrp="1" noChangeArrowheads="1"/>
          </p:cNvSpPr>
          <p:nvPr>
            <p:ph type="body" idx="1"/>
          </p:nvPr>
        </p:nvSpPr>
        <p:spPr>
          <a:xfrm>
            <a:off x="179388" y="1449388"/>
            <a:ext cx="8785225" cy="5103812"/>
          </a:xfrm>
        </p:spPr>
        <p:txBody>
          <a:bodyPr/>
          <a:lstStyle/>
          <a:p>
            <a:pPr>
              <a:lnSpc>
                <a:spcPct val="90000"/>
              </a:lnSpc>
            </a:pPr>
            <a:r>
              <a:rPr lang="en-US" altLang="zh-CN" sz="2400"/>
              <a:t>3</a:t>
            </a:r>
            <a:r>
              <a:rPr lang="zh-CN" altLang="en-US" sz="2400"/>
              <a:t>月</a:t>
            </a:r>
            <a:r>
              <a:rPr lang="en-US" altLang="zh-CN" sz="2400"/>
              <a:t>18</a:t>
            </a:r>
            <a:r>
              <a:rPr lang="zh-CN" altLang="en-US" sz="2400"/>
              <a:t>日，率中共中央机关和人民解放军总部撤离延安，开始历时一年的陕北转战</a:t>
            </a:r>
          </a:p>
          <a:p>
            <a:pPr>
              <a:lnSpc>
                <a:spcPct val="90000"/>
              </a:lnSpc>
            </a:pPr>
            <a:r>
              <a:rPr lang="en-US" altLang="zh-CN" sz="2400"/>
              <a:t>3</a:t>
            </a:r>
            <a:r>
              <a:rPr lang="zh-CN" altLang="en-US" sz="2400"/>
              <a:t>月至</a:t>
            </a:r>
            <a:r>
              <a:rPr lang="en-US" altLang="zh-CN" sz="2400"/>
              <a:t>8</a:t>
            </a:r>
            <a:r>
              <a:rPr lang="zh-CN" altLang="en-US" sz="2400"/>
              <a:t>月，领导西北野战军先后取得青化砭、羊马河、蟠龙、沙家店战役的胜利，粉碎了国民党对陕北解放区的重点进攻</a:t>
            </a:r>
          </a:p>
          <a:p>
            <a:pPr>
              <a:lnSpc>
                <a:spcPct val="90000"/>
              </a:lnSpc>
            </a:pPr>
            <a:r>
              <a:rPr lang="en-US" altLang="zh-CN" sz="2400"/>
              <a:t>7</a:t>
            </a:r>
            <a:r>
              <a:rPr lang="zh-CN" altLang="en-US" sz="2400"/>
              <a:t>月</a:t>
            </a:r>
            <a:r>
              <a:rPr lang="en-US" altLang="zh-CN" sz="2400"/>
              <a:t>21</a:t>
            </a:r>
            <a:r>
              <a:rPr lang="zh-CN" altLang="en-US" sz="2400"/>
              <a:t>日至</a:t>
            </a:r>
            <a:r>
              <a:rPr lang="en-US" altLang="zh-CN" sz="2400"/>
              <a:t>23</a:t>
            </a:r>
            <a:r>
              <a:rPr lang="zh-CN" altLang="en-US" sz="2400"/>
              <a:t>日，主持中共中央会议，提出对蒋斗争用五年时间</a:t>
            </a:r>
            <a:r>
              <a:rPr lang="en-US" altLang="zh-CN" sz="2400"/>
              <a:t>(</a:t>
            </a:r>
            <a:r>
              <a:rPr lang="zh-CN" altLang="en-US" sz="2400"/>
              <a:t>从</a:t>
            </a:r>
            <a:r>
              <a:rPr lang="en-US" altLang="zh-CN" sz="2400"/>
              <a:t>1946</a:t>
            </a:r>
            <a:r>
              <a:rPr lang="zh-CN" altLang="en-US" sz="2400"/>
              <a:t>年</a:t>
            </a:r>
            <a:r>
              <a:rPr lang="en-US" altLang="zh-CN" sz="2400"/>
              <a:t>7</a:t>
            </a:r>
            <a:r>
              <a:rPr lang="zh-CN" altLang="en-US" sz="2400"/>
              <a:t>月算起</a:t>
            </a:r>
            <a:r>
              <a:rPr lang="en-US" altLang="zh-CN" sz="2400"/>
              <a:t>)</a:t>
            </a:r>
            <a:r>
              <a:rPr lang="zh-CN" altLang="en-US" sz="2400"/>
              <a:t>解决的设想。在此前后，部署刘邓、陈粟、陈谢三路大军渡过黄河，转入战略进攻</a:t>
            </a:r>
          </a:p>
          <a:p>
            <a:pPr>
              <a:lnSpc>
                <a:spcPct val="90000"/>
              </a:lnSpc>
            </a:pPr>
            <a:r>
              <a:rPr lang="en-US" altLang="zh-CN" sz="2400"/>
              <a:t>10</a:t>
            </a:r>
            <a:r>
              <a:rPr lang="zh-CN" altLang="en-US" sz="2400"/>
              <a:t>月，起草</a:t>
            </a:r>
            <a:r>
              <a:rPr lang="en-US" altLang="zh-CN" sz="2400"/>
              <a:t>《</a:t>
            </a:r>
            <a:r>
              <a:rPr lang="zh-CN" altLang="en-US" sz="2400"/>
              <a:t>中国人民解放军宣言</a:t>
            </a:r>
            <a:r>
              <a:rPr lang="en-US" altLang="zh-CN" sz="2400"/>
              <a:t>》</a:t>
            </a:r>
            <a:r>
              <a:rPr lang="zh-CN" altLang="en-US" sz="2400"/>
              <a:t>，提出</a:t>
            </a:r>
            <a:r>
              <a:rPr lang="zh-CN" altLang="en-US" sz="2400">
                <a:latin typeface="微软雅黑"/>
              </a:rPr>
              <a:t>“</a:t>
            </a:r>
            <a:r>
              <a:rPr lang="zh-CN" altLang="en-US" sz="2400"/>
              <a:t>打倒蒋介石，解放全中国</a:t>
            </a:r>
            <a:r>
              <a:rPr lang="zh-CN" altLang="en-US" sz="2400">
                <a:latin typeface="微软雅黑"/>
              </a:rPr>
              <a:t>”</a:t>
            </a:r>
            <a:r>
              <a:rPr lang="zh-CN" altLang="en-US" sz="2400"/>
              <a:t>的口号</a:t>
            </a:r>
          </a:p>
          <a:p>
            <a:pPr>
              <a:lnSpc>
                <a:spcPct val="90000"/>
              </a:lnSpc>
            </a:pPr>
            <a:r>
              <a:rPr lang="en-US" altLang="zh-CN" sz="2400"/>
              <a:t>11</a:t>
            </a:r>
            <a:r>
              <a:rPr lang="zh-CN" altLang="en-US" sz="2400"/>
              <a:t>月，将</a:t>
            </a:r>
            <a:r>
              <a:rPr lang="en-US" altLang="zh-CN" sz="2400"/>
              <a:t>1933</a:t>
            </a:r>
            <a:r>
              <a:rPr lang="zh-CN" altLang="en-US" sz="2400"/>
              <a:t>年起草的</a:t>
            </a:r>
            <a:r>
              <a:rPr lang="en-US" altLang="zh-CN" sz="2400"/>
              <a:t>《</a:t>
            </a:r>
            <a:r>
              <a:rPr lang="zh-CN" altLang="en-US" sz="2400"/>
              <a:t>怎样划分阶级</a:t>
            </a:r>
            <a:r>
              <a:rPr lang="en-US" altLang="zh-CN" sz="2400"/>
              <a:t>》</a:t>
            </a:r>
            <a:r>
              <a:rPr lang="zh-CN" altLang="en-US" sz="2400"/>
              <a:t>和</a:t>
            </a:r>
            <a:r>
              <a:rPr lang="en-US" altLang="zh-CN" sz="2400"/>
              <a:t>《</a:t>
            </a:r>
            <a:r>
              <a:rPr lang="zh-CN" altLang="en-US" sz="2400"/>
              <a:t>关于土地斗争中一些问题的决定</a:t>
            </a:r>
            <a:r>
              <a:rPr lang="en-US" altLang="zh-CN" sz="2400"/>
              <a:t>》</a:t>
            </a:r>
            <a:r>
              <a:rPr lang="zh-CN" altLang="en-US" sz="2400"/>
              <a:t>重新印发给全党，以指导解放区土改运动正确发展</a:t>
            </a:r>
          </a:p>
          <a:p>
            <a:pPr>
              <a:lnSpc>
                <a:spcPct val="90000"/>
              </a:lnSpc>
            </a:pPr>
            <a:r>
              <a:rPr lang="en-US" altLang="zh-CN" sz="2400"/>
              <a:t>12</a:t>
            </a:r>
            <a:r>
              <a:rPr lang="zh-CN" altLang="en-US" sz="2400"/>
              <a:t>月</a:t>
            </a:r>
            <a:r>
              <a:rPr lang="en-US" altLang="zh-CN" sz="2400"/>
              <a:t>25</a:t>
            </a:r>
            <a:r>
              <a:rPr lang="zh-CN" altLang="en-US" sz="2400"/>
              <a:t>日至</a:t>
            </a:r>
            <a:r>
              <a:rPr lang="en-US" altLang="zh-CN" sz="2400"/>
              <a:t>28</a:t>
            </a:r>
            <a:r>
              <a:rPr lang="zh-CN" altLang="en-US" sz="2400"/>
              <a:t>日，主持召开中共中央会议</a:t>
            </a:r>
            <a:r>
              <a:rPr lang="en-US" altLang="zh-CN" sz="2400"/>
              <a:t>(</a:t>
            </a:r>
            <a:r>
              <a:rPr lang="zh-CN" altLang="en-US" sz="2400"/>
              <a:t>即十二月会议</a:t>
            </a:r>
            <a:r>
              <a:rPr lang="en-US" altLang="zh-CN" sz="2400"/>
              <a:t>)</a:t>
            </a:r>
            <a:r>
              <a:rPr lang="zh-CN" altLang="en-US" sz="2400"/>
              <a:t>，向会议提交</a:t>
            </a:r>
            <a:r>
              <a:rPr lang="en-US" altLang="zh-CN" sz="2400"/>
              <a:t>《</a:t>
            </a:r>
            <a:r>
              <a:rPr lang="zh-CN" altLang="en-US" sz="2400"/>
              <a:t>目前形势和我们的任务</a:t>
            </a:r>
            <a:r>
              <a:rPr lang="en-US" altLang="zh-CN" sz="2400"/>
              <a:t>》</a:t>
            </a:r>
            <a:r>
              <a:rPr lang="zh-CN" altLang="en-US" sz="2400"/>
              <a:t>的书面报告，提出了</a:t>
            </a:r>
            <a:r>
              <a:rPr lang="zh-CN" altLang="en-US" sz="2400">
                <a:solidFill>
                  <a:srgbClr val="FF0000"/>
                </a:solidFill>
              </a:rPr>
              <a:t>十大军事原则</a:t>
            </a:r>
            <a:r>
              <a:rPr lang="zh-CN" altLang="en-US" sz="2400"/>
              <a:t>和新民主主义的三大经济纲领</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2"/>
          <p:cNvSpPr>
            <a:spLocks noGrp="1" noChangeArrowheads="1"/>
          </p:cNvSpPr>
          <p:nvPr>
            <p:ph type="title"/>
          </p:nvPr>
        </p:nvSpPr>
        <p:spPr/>
        <p:txBody>
          <a:bodyPr/>
          <a:lstStyle/>
          <a:p>
            <a:r>
              <a:rPr lang="en-US" altLang="zh-CN"/>
              <a:t>1948</a:t>
            </a:r>
            <a:r>
              <a:rPr lang="zh-CN" altLang="en-US"/>
              <a:t>年</a:t>
            </a:r>
          </a:p>
        </p:txBody>
      </p:sp>
      <p:sp>
        <p:nvSpPr>
          <p:cNvPr id="128003" name="Rectangle 3"/>
          <p:cNvSpPr>
            <a:spLocks noGrp="1" noChangeArrowheads="1"/>
          </p:cNvSpPr>
          <p:nvPr>
            <p:ph type="body" idx="1"/>
          </p:nvPr>
        </p:nvSpPr>
        <p:spPr>
          <a:xfrm>
            <a:off x="179388" y="1449388"/>
            <a:ext cx="8785225" cy="5103812"/>
          </a:xfrm>
        </p:spPr>
        <p:txBody>
          <a:bodyPr/>
          <a:lstStyle/>
          <a:p>
            <a:pPr>
              <a:lnSpc>
                <a:spcPct val="90000"/>
              </a:lnSpc>
            </a:pPr>
            <a:r>
              <a:rPr lang="en-US" altLang="zh-CN" sz="2800" dirty="0"/>
              <a:t>3</a:t>
            </a:r>
            <a:r>
              <a:rPr lang="zh-CN" altLang="en-US" sz="2800" dirty="0"/>
              <a:t>月</a:t>
            </a:r>
            <a:r>
              <a:rPr lang="en-US" altLang="zh-CN" sz="2800" dirty="0"/>
              <a:t>23</a:t>
            </a:r>
            <a:r>
              <a:rPr lang="zh-CN" altLang="en-US" sz="2800" dirty="0"/>
              <a:t>日，结束陕北转战，东渡黄河，前往华北解放区</a:t>
            </a:r>
          </a:p>
          <a:p>
            <a:pPr>
              <a:lnSpc>
                <a:spcPct val="90000"/>
              </a:lnSpc>
            </a:pPr>
            <a:r>
              <a:rPr lang="en-US" altLang="zh-CN" sz="2800" dirty="0"/>
              <a:t>4</a:t>
            </a:r>
            <a:r>
              <a:rPr lang="zh-CN" altLang="en-US" sz="2800" dirty="0"/>
              <a:t>月</a:t>
            </a:r>
            <a:r>
              <a:rPr lang="en-US" altLang="zh-CN" sz="2800" dirty="0"/>
              <a:t>30</a:t>
            </a:r>
            <a:r>
              <a:rPr lang="zh-CN" altLang="en-US" sz="2800" dirty="0"/>
              <a:t>日至</a:t>
            </a:r>
            <a:r>
              <a:rPr lang="en-US" altLang="zh-CN" sz="2800" dirty="0"/>
              <a:t>5</a:t>
            </a:r>
            <a:r>
              <a:rPr lang="zh-CN" altLang="en-US" sz="2800" dirty="0"/>
              <a:t>月</a:t>
            </a:r>
            <a:r>
              <a:rPr lang="en-US" altLang="zh-CN" sz="2800" dirty="0"/>
              <a:t>7</a:t>
            </a:r>
            <a:r>
              <a:rPr lang="zh-CN" altLang="en-US" sz="2800" dirty="0"/>
              <a:t>日，在河北阜平县城南庄主持召开中共中央书记处扩大会议，提出把战争引向国民党统治区、发展生产、加强纪律性等几点意见</a:t>
            </a:r>
          </a:p>
          <a:p>
            <a:pPr>
              <a:lnSpc>
                <a:spcPct val="90000"/>
              </a:lnSpc>
            </a:pPr>
            <a:r>
              <a:rPr lang="en-US" altLang="zh-CN" sz="2800" dirty="0"/>
              <a:t>5</a:t>
            </a:r>
            <a:r>
              <a:rPr lang="zh-CN" altLang="en-US" sz="2800" dirty="0"/>
              <a:t>月</a:t>
            </a:r>
            <a:r>
              <a:rPr lang="en-US" altLang="zh-CN" sz="2800" dirty="0"/>
              <a:t>27</a:t>
            </a:r>
            <a:r>
              <a:rPr lang="zh-CN" altLang="en-US" sz="2800" dirty="0"/>
              <a:t>日，到达中共中央工委所在地河北平山县西柏坡村</a:t>
            </a:r>
          </a:p>
          <a:p>
            <a:pPr>
              <a:lnSpc>
                <a:spcPct val="90000"/>
              </a:lnSpc>
            </a:pPr>
            <a:r>
              <a:rPr lang="en-US" altLang="zh-CN" sz="2800" dirty="0"/>
              <a:t>9</a:t>
            </a:r>
            <a:r>
              <a:rPr lang="zh-CN" altLang="en-US" sz="2800" dirty="0"/>
              <a:t>月至次年</a:t>
            </a:r>
            <a:r>
              <a:rPr lang="en-US" altLang="zh-CN" sz="2800" dirty="0"/>
              <a:t>1</a:t>
            </a:r>
            <a:r>
              <a:rPr lang="zh-CN" altLang="en-US" sz="2800" dirty="0"/>
              <a:t>月，组织指挥辽沈、淮海、平津三大战略决战，将国民党军主力聚歼在长江以北</a:t>
            </a:r>
          </a:p>
          <a:p>
            <a:pPr>
              <a:lnSpc>
                <a:spcPct val="90000"/>
              </a:lnSpc>
            </a:pPr>
            <a:r>
              <a:rPr lang="en-US" altLang="zh-CN" sz="2800" dirty="0"/>
              <a:t>12</a:t>
            </a:r>
            <a:r>
              <a:rPr lang="zh-CN" altLang="en-US" sz="2800" dirty="0"/>
              <a:t>月</a:t>
            </a:r>
            <a:r>
              <a:rPr lang="en-US" altLang="zh-CN" sz="2800" dirty="0"/>
              <a:t>30</a:t>
            </a:r>
            <a:r>
              <a:rPr lang="zh-CN" altLang="en-US" sz="2800" dirty="0"/>
              <a:t>日，为新华社写</a:t>
            </a:r>
            <a:r>
              <a:rPr lang="en-US" altLang="zh-CN" sz="2800" dirty="0"/>
              <a:t>1949</a:t>
            </a:r>
            <a:r>
              <a:rPr lang="zh-CN" altLang="en-US" sz="2800" dirty="0"/>
              <a:t>年新年献词</a:t>
            </a:r>
            <a:r>
              <a:rPr lang="en-US" altLang="zh-CN" sz="2800" dirty="0"/>
              <a:t>《</a:t>
            </a:r>
            <a:r>
              <a:rPr lang="zh-CN" altLang="en-US" sz="2800" dirty="0"/>
              <a:t>将革命进行到底</a:t>
            </a:r>
            <a:r>
              <a:rPr lang="en-US" altLang="zh-CN" sz="2800" dirty="0"/>
              <a:t>》</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r>
              <a:rPr kumimoji="1" lang="zh-CN" altLang="en-US" dirty="0">
                <a:solidFill>
                  <a:srgbClr val="FF0000"/>
                </a:solidFill>
              </a:rPr>
              <a:t>解放战争大决战</a:t>
            </a:r>
          </a:p>
        </p:txBody>
      </p:sp>
      <p:sp>
        <p:nvSpPr>
          <p:cNvPr id="51203" name="Rectangle 3"/>
          <p:cNvSpPr>
            <a:spLocks noGrp="1" noChangeArrowheads="1"/>
          </p:cNvSpPr>
          <p:nvPr>
            <p:ph type="body" idx="1"/>
          </p:nvPr>
        </p:nvSpPr>
        <p:spPr/>
        <p:txBody>
          <a:bodyPr/>
          <a:lstStyle/>
          <a:p>
            <a:r>
              <a:rPr kumimoji="1" lang="zh-CN" altLang="en-US" dirty="0">
                <a:solidFill>
                  <a:srgbClr val="FF0000"/>
                </a:solidFill>
              </a:rPr>
              <a:t>解放军转入战略反攻</a:t>
            </a:r>
          </a:p>
          <a:p>
            <a:pPr lvl="1"/>
            <a:r>
              <a:rPr kumimoji="1" lang="zh-CN" altLang="en-US" dirty="0">
                <a:solidFill>
                  <a:srgbClr val="FF0000"/>
                </a:solidFill>
              </a:rPr>
              <a:t>战略反攻主攻方向的确定：挺进中原</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p:txBody>
          <a:bodyPr/>
          <a:lstStyle/>
          <a:p>
            <a:r>
              <a:rPr lang="en-US" altLang="zh-CN"/>
              <a:t>1921</a:t>
            </a:r>
            <a:r>
              <a:rPr lang="zh-CN" altLang="en-US"/>
              <a:t>年前</a:t>
            </a:r>
          </a:p>
        </p:txBody>
      </p:sp>
      <p:sp>
        <p:nvSpPr>
          <p:cNvPr id="90115" name="Rectangle 3"/>
          <p:cNvSpPr>
            <a:spLocks noGrp="1" noChangeArrowheads="1"/>
          </p:cNvSpPr>
          <p:nvPr>
            <p:ph type="body" idx="1"/>
          </p:nvPr>
        </p:nvSpPr>
        <p:spPr>
          <a:xfrm>
            <a:off x="179389" y="1484312"/>
            <a:ext cx="4964116" cy="5087959"/>
          </a:xfrm>
        </p:spPr>
        <p:txBody>
          <a:bodyPr/>
          <a:lstStyle/>
          <a:p>
            <a:r>
              <a:rPr lang="en-US" altLang="zh-CN" sz="2800" dirty="0"/>
              <a:t>1918</a:t>
            </a:r>
            <a:r>
              <a:rPr lang="zh-CN" altLang="en-US" sz="2800" dirty="0"/>
              <a:t>年</a:t>
            </a:r>
            <a:r>
              <a:rPr lang="en-US" altLang="zh-CN" sz="2800" dirty="0"/>
              <a:t>4</a:t>
            </a:r>
            <a:r>
              <a:rPr lang="zh-CN" altLang="en-US" sz="2800" dirty="0"/>
              <a:t>月，与蔡和森等创建</a:t>
            </a:r>
            <a:r>
              <a:rPr lang="zh-CN" altLang="en-US" sz="2800" dirty="0">
                <a:latin typeface="微软雅黑"/>
              </a:rPr>
              <a:t>“</a:t>
            </a:r>
            <a:r>
              <a:rPr lang="zh-CN" altLang="en-US" sz="2800" dirty="0"/>
              <a:t>新民学会</a:t>
            </a:r>
            <a:r>
              <a:rPr lang="zh-CN" altLang="en-US" sz="2800" dirty="0">
                <a:latin typeface="微软雅黑"/>
              </a:rPr>
              <a:t>”</a:t>
            </a:r>
            <a:r>
              <a:rPr lang="zh-CN" altLang="en-US" sz="2800" dirty="0"/>
              <a:t>。夏毕业</a:t>
            </a:r>
          </a:p>
          <a:p>
            <a:r>
              <a:rPr lang="en-US" altLang="zh-CN" sz="2800" dirty="0"/>
              <a:t>1918</a:t>
            </a:r>
            <a:r>
              <a:rPr lang="zh-CN" altLang="en-US" sz="2800" dirty="0"/>
              <a:t>年</a:t>
            </a:r>
            <a:r>
              <a:rPr lang="en-US" altLang="zh-CN" sz="2800" dirty="0"/>
              <a:t>8</a:t>
            </a:r>
            <a:r>
              <a:rPr lang="zh-CN" altLang="en-US" sz="2800" dirty="0"/>
              <a:t>月，任北大图书馆管理员，受李大钊等帮助</a:t>
            </a:r>
          </a:p>
          <a:p>
            <a:r>
              <a:rPr lang="en-US" altLang="zh-CN" sz="2800" dirty="0"/>
              <a:t>1919</a:t>
            </a:r>
            <a:r>
              <a:rPr lang="zh-CN" altLang="en-US" sz="2800" dirty="0"/>
              <a:t>年</a:t>
            </a:r>
            <a:r>
              <a:rPr lang="en-US" altLang="zh-CN" sz="2800" dirty="0"/>
              <a:t>5</a:t>
            </a:r>
            <a:r>
              <a:rPr lang="zh-CN" altLang="en-US" sz="2800" dirty="0"/>
              <a:t>月，响应五四运动，发起成立湖南学生联合会</a:t>
            </a:r>
          </a:p>
          <a:p>
            <a:r>
              <a:rPr lang="en-US" altLang="zh-CN" sz="2800" dirty="0"/>
              <a:t>1919</a:t>
            </a:r>
            <a:r>
              <a:rPr lang="zh-CN" altLang="en-US" sz="2800" dirty="0"/>
              <a:t>年</a:t>
            </a:r>
            <a:r>
              <a:rPr lang="en-US" altLang="zh-CN" sz="2800" dirty="0"/>
              <a:t>7</a:t>
            </a:r>
            <a:r>
              <a:rPr lang="zh-CN" altLang="en-US" sz="2800" dirty="0"/>
              <a:t>月，主编的</a:t>
            </a:r>
            <a:r>
              <a:rPr lang="en-US" altLang="zh-CN" sz="2800" dirty="0"/>
              <a:t>《</a:t>
            </a:r>
            <a:r>
              <a:rPr lang="zh-CN" altLang="en-US" sz="2800" dirty="0"/>
              <a:t>湘江评论</a:t>
            </a:r>
            <a:r>
              <a:rPr lang="en-US" altLang="zh-CN" sz="2800" dirty="0"/>
              <a:t>》</a:t>
            </a:r>
            <a:r>
              <a:rPr lang="zh-CN" altLang="en-US" sz="2800" dirty="0"/>
              <a:t>在长沙创刊</a:t>
            </a:r>
          </a:p>
          <a:p>
            <a:r>
              <a:rPr lang="en-US" altLang="zh-CN" sz="2800" dirty="0"/>
              <a:t>1920</a:t>
            </a:r>
            <a:r>
              <a:rPr lang="zh-CN" altLang="en-US" sz="2800" dirty="0"/>
              <a:t>年</a:t>
            </a:r>
            <a:r>
              <a:rPr lang="en-US" altLang="zh-CN" sz="2800" dirty="0"/>
              <a:t>11</a:t>
            </a:r>
            <a:r>
              <a:rPr lang="zh-CN" altLang="en-US" sz="2800" dirty="0"/>
              <a:t>月应陈独秀函约在湖南创建共产主义组织</a:t>
            </a:r>
          </a:p>
        </p:txBody>
      </p:sp>
      <p:pic>
        <p:nvPicPr>
          <p:cNvPr id="90116" name="Picture 4" descr="1919年4月，在长沙"/>
          <p:cNvPicPr>
            <a:picLocks noChangeAspect="1" noChangeArrowheads="1"/>
          </p:cNvPicPr>
          <p:nvPr/>
        </p:nvPicPr>
        <p:blipFill>
          <a:blip r:embed="rId3" cstate="print"/>
          <a:srcRect/>
          <a:stretch>
            <a:fillRect/>
          </a:stretch>
        </p:blipFill>
        <p:spPr bwMode="auto">
          <a:xfrm>
            <a:off x="5143504" y="1392426"/>
            <a:ext cx="4000496" cy="5465573"/>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90115">
                                            <p:txEl>
                                              <p:pRg st="0" end="0"/>
                                            </p:txEl>
                                          </p:spTgt>
                                        </p:tgtEl>
                                        <p:attrNameLst>
                                          <p:attrName>style.visibility</p:attrName>
                                        </p:attrNameLst>
                                      </p:cBhvr>
                                      <p:to>
                                        <p:strVal val="visible"/>
                                      </p:to>
                                    </p:set>
                                    <p:animEffect transition="in" filter="dissolve">
                                      <p:cBhvr>
                                        <p:cTn id="7" dur="500"/>
                                        <p:tgtEl>
                                          <p:spTgt spid="9011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90115">
                                            <p:txEl>
                                              <p:pRg st="1" end="1"/>
                                            </p:txEl>
                                          </p:spTgt>
                                        </p:tgtEl>
                                        <p:attrNameLst>
                                          <p:attrName>style.visibility</p:attrName>
                                        </p:attrNameLst>
                                      </p:cBhvr>
                                      <p:to>
                                        <p:strVal val="visible"/>
                                      </p:to>
                                    </p:set>
                                    <p:animEffect transition="in" filter="dissolve">
                                      <p:cBhvr>
                                        <p:cTn id="12" dur="500"/>
                                        <p:tgtEl>
                                          <p:spTgt spid="9011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90115">
                                            <p:txEl>
                                              <p:pRg st="2" end="2"/>
                                            </p:txEl>
                                          </p:spTgt>
                                        </p:tgtEl>
                                        <p:attrNameLst>
                                          <p:attrName>style.visibility</p:attrName>
                                        </p:attrNameLst>
                                      </p:cBhvr>
                                      <p:to>
                                        <p:strVal val="visible"/>
                                      </p:to>
                                    </p:set>
                                    <p:animEffect transition="in" filter="dissolve">
                                      <p:cBhvr>
                                        <p:cTn id="17" dur="500"/>
                                        <p:tgtEl>
                                          <p:spTgt spid="9011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90115">
                                            <p:txEl>
                                              <p:pRg st="3" end="3"/>
                                            </p:txEl>
                                          </p:spTgt>
                                        </p:tgtEl>
                                        <p:attrNameLst>
                                          <p:attrName>style.visibility</p:attrName>
                                        </p:attrNameLst>
                                      </p:cBhvr>
                                      <p:to>
                                        <p:strVal val="visible"/>
                                      </p:to>
                                    </p:set>
                                    <p:animEffect transition="in" filter="dissolve">
                                      <p:cBhvr>
                                        <p:cTn id="22" dur="500"/>
                                        <p:tgtEl>
                                          <p:spTgt spid="9011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90115">
                                            <p:txEl>
                                              <p:pRg st="4" end="4"/>
                                            </p:txEl>
                                          </p:spTgt>
                                        </p:tgtEl>
                                        <p:attrNameLst>
                                          <p:attrName>style.visibility</p:attrName>
                                        </p:attrNameLst>
                                      </p:cBhvr>
                                      <p:to>
                                        <p:strVal val="visible"/>
                                      </p:to>
                                    </p:set>
                                    <p:animEffect transition="in" filter="dissolve">
                                      <p:cBhvr>
                                        <p:cTn id="27" dur="500"/>
                                        <p:tgtEl>
                                          <p:spTgt spid="9011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115" grpId="0" uiExpand="1"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699" name="Group 3"/>
          <p:cNvGrpSpPr>
            <a:grpSpLocks/>
          </p:cNvGrpSpPr>
          <p:nvPr/>
        </p:nvGrpSpPr>
        <p:grpSpPr bwMode="auto">
          <a:xfrm>
            <a:off x="558800" y="1036638"/>
            <a:ext cx="8010525" cy="5534025"/>
            <a:chOff x="405" y="753"/>
            <a:chExt cx="5046" cy="3486"/>
          </a:xfrm>
        </p:grpSpPr>
        <p:pic>
          <p:nvPicPr>
            <p:cNvPr id="29700" name="Picture 4" descr="中原"/>
            <p:cNvPicPr>
              <a:picLocks noChangeAspect="1" noChangeArrowheads="1"/>
            </p:cNvPicPr>
            <p:nvPr/>
          </p:nvPicPr>
          <p:blipFill>
            <a:blip r:embed="rId3" cstate="print"/>
            <a:srcRect/>
            <a:stretch>
              <a:fillRect/>
            </a:stretch>
          </p:blipFill>
          <p:spPr bwMode="auto">
            <a:xfrm>
              <a:off x="405" y="753"/>
              <a:ext cx="5046" cy="3486"/>
            </a:xfrm>
            <a:prstGeom prst="rect">
              <a:avLst/>
            </a:prstGeom>
            <a:noFill/>
          </p:spPr>
        </p:pic>
        <p:sp>
          <p:nvSpPr>
            <p:cNvPr id="29701" name="Rectangle 5"/>
            <p:cNvSpPr>
              <a:spLocks noChangeArrowheads="1"/>
            </p:cNvSpPr>
            <p:nvPr/>
          </p:nvSpPr>
          <p:spPr bwMode="auto">
            <a:xfrm>
              <a:off x="405" y="753"/>
              <a:ext cx="5046" cy="3486"/>
            </a:xfrm>
            <a:prstGeom prst="rect">
              <a:avLst/>
            </a:prstGeom>
            <a:noFill/>
            <a:ln w="19050">
              <a:solidFill>
                <a:schemeClr val="tx1"/>
              </a:solidFill>
              <a:miter lim="800000"/>
              <a:headEnd/>
              <a:tailEnd/>
            </a:ln>
            <a:effectLst/>
          </p:spPr>
          <p:txBody>
            <a:bodyPr wrap="none" anchor="ctr"/>
            <a:lstStyle/>
            <a:p>
              <a:endParaRPr lang="zh-CN" altLang="en-US"/>
            </a:p>
          </p:txBody>
        </p:sp>
      </p:grpSp>
      <p:sp>
        <p:nvSpPr>
          <p:cNvPr id="29702" name="Text Box 6"/>
          <p:cNvSpPr txBox="1">
            <a:spLocks noChangeArrowheads="1"/>
          </p:cNvSpPr>
          <p:nvPr/>
        </p:nvSpPr>
        <p:spPr bwMode="auto">
          <a:xfrm>
            <a:off x="6316663" y="4691063"/>
            <a:ext cx="660400" cy="366712"/>
          </a:xfrm>
          <a:prstGeom prst="rect">
            <a:avLst/>
          </a:prstGeom>
          <a:solidFill>
            <a:schemeClr val="bg1"/>
          </a:solidFill>
          <a:ln w="9525">
            <a:noFill/>
            <a:miter lim="800000"/>
            <a:headEnd/>
            <a:tailEnd/>
          </a:ln>
          <a:effectLst/>
        </p:spPr>
        <p:txBody>
          <a:bodyPr>
            <a:spAutoFit/>
          </a:bodyPr>
          <a:lstStyle/>
          <a:p>
            <a:pPr>
              <a:spcBef>
                <a:spcPct val="50000"/>
              </a:spcBef>
            </a:pPr>
            <a:r>
              <a:rPr lang="zh-CN" altLang="en-US" b="1">
                <a:latin typeface="Times New Roman" pitchFamily="18" charset="0"/>
                <a:ea typeface="宋体" pitchFamily="2" charset="-122"/>
              </a:rPr>
              <a:t>南京</a:t>
            </a:r>
            <a:endParaRPr lang="zh-CN" altLang="en-US">
              <a:latin typeface="Times New Roman" pitchFamily="18" charset="0"/>
              <a:ea typeface="宋体" pitchFamily="2" charset="-122"/>
            </a:endParaRPr>
          </a:p>
        </p:txBody>
      </p:sp>
      <p:sp>
        <p:nvSpPr>
          <p:cNvPr id="29703" name="Text Box 7"/>
          <p:cNvSpPr txBox="1">
            <a:spLocks noChangeArrowheads="1"/>
          </p:cNvSpPr>
          <p:nvPr/>
        </p:nvSpPr>
        <p:spPr bwMode="auto">
          <a:xfrm>
            <a:off x="3741738" y="5972175"/>
            <a:ext cx="676275" cy="366713"/>
          </a:xfrm>
          <a:prstGeom prst="rect">
            <a:avLst/>
          </a:prstGeom>
          <a:solidFill>
            <a:schemeClr val="bg1"/>
          </a:solidFill>
          <a:ln w="9525">
            <a:noFill/>
            <a:miter lim="800000"/>
            <a:headEnd/>
            <a:tailEnd/>
          </a:ln>
          <a:effectLst/>
        </p:spPr>
        <p:txBody>
          <a:bodyPr>
            <a:spAutoFit/>
          </a:bodyPr>
          <a:lstStyle/>
          <a:p>
            <a:pPr>
              <a:spcBef>
                <a:spcPct val="50000"/>
              </a:spcBef>
            </a:pPr>
            <a:r>
              <a:rPr lang="zh-CN" altLang="en-US" b="1">
                <a:latin typeface="Times New Roman" pitchFamily="18" charset="0"/>
                <a:ea typeface="宋体" pitchFamily="2" charset="-122"/>
              </a:rPr>
              <a:t>武昌</a:t>
            </a:r>
            <a:endParaRPr lang="zh-CN" altLang="en-US">
              <a:latin typeface="Times New Roman" pitchFamily="18" charset="0"/>
              <a:ea typeface="宋体" pitchFamily="2" charset="-122"/>
            </a:endParaRPr>
          </a:p>
        </p:txBody>
      </p:sp>
      <p:sp>
        <p:nvSpPr>
          <p:cNvPr id="29704" name="Text Box 8"/>
          <p:cNvSpPr txBox="1">
            <a:spLocks noChangeArrowheads="1"/>
          </p:cNvSpPr>
          <p:nvPr/>
        </p:nvSpPr>
        <p:spPr bwMode="auto">
          <a:xfrm>
            <a:off x="1524000" y="3811588"/>
            <a:ext cx="338138" cy="641350"/>
          </a:xfrm>
          <a:prstGeom prst="rect">
            <a:avLst/>
          </a:prstGeom>
          <a:solidFill>
            <a:schemeClr val="bg1"/>
          </a:solidFill>
          <a:ln w="9525">
            <a:noFill/>
            <a:miter lim="800000"/>
            <a:headEnd/>
            <a:tailEnd/>
          </a:ln>
          <a:effectLst/>
        </p:spPr>
        <p:txBody>
          <a:bodyPr>
            <a:spAutoFit/>
          </a:bodyPr>
          <a:lstStyle/>
          <a:p>
            <a:pPr>
              <a:spcBef>
                <a:spcPct val="50000"/>
              </a:spcBef>
            </a:pPr>
            <a:r>
              <a:rPr lang="zh-CN" altLang="en-US" b="1">
                <a:latin typeface="Times New Roman" pitchFamily="18" charset="0"/>
                <a:ea typeface="宋体" pitchFamily="2" charset="-122"/>
              </a:rPr>
              <a:t>西安</a:t>
            </a:r>
          </a:p>
        </p:txBody>
      </p:sp>
      <p:sp>
        <p:nvSpPr>
          <p:cNvPr id="29705" name="Text Box 9"/>
          <p:cNvSpPr txBox="1">
            <a:spLocks noChangeArrowheads="1"/>
          </p:cNvSpPr>
          <p:nvPr/>
        </p:nvSpPr>
        <p:spPr bwMode="auto">
          <a:xfrm>
            <a:off x="5537200" y="2632075"/>
            <a:ext cx="928688" cy="366713"/>
          </a:xfrm>
          <a:prstGeom prst="rect">
            <a:avLst/>
          </a:prstGeom>
          <a:solidFill>
            <a:schemeClr val="bg1"/>
          </a:solidFill>
          <a:ln w="9525">
            <a:noFill/>
            <a:miter lim="800000"/>
            <a:headEnd/>
            <a:tailEnd/>
          </a:ln>
          <a:effectLst/>
        </p:spPr>
        <p:txBody>
          <a:bodyPr>
            <a:spAutoFit/>
          </a:bodyPr>
          <a:lstStyle/>
          <a:p>
            <a:pPr>
              <a:spcBef>
                <a:spcPct val="50000"/>
              </a:spcBef>
            </a:pPr>
            <a:r>
              <a:rPr lang="zh-CN" altLang="en-US" b="1">
                <a:latin typeface="Times New Roman" pitchFamily="18" charset="0"/>
                <a:ea typeface="宋体" pitchFamily="2" charset="-122"/>
              </a:rPr>
              <a:t>孟良崮</a:t>
            </a:r>
            <a:endParaRPr lang="zh-CN" altLang="en-US" sz="1600" b="1">
              <a:latin typeface="Times New Roman" pitchFamily="18" charset="0"/>
              <a:ea typeface="宋体" pitchFamily="2" charset="-122"/>
            </a:endParaRPr>
          </a:p>
        </p:txBody>
      </p:sp>
      <p:grpSp>
        <p:nvGrpSpPr>
          <p:cNvPr id="29706" name="Group 10"/>
          <p:cNvGrpSpPr>
            <a:grpSpLocks/>
          </p:cNvGrpSpPr>
          <p:nvPr/>
        </p:nvGrpSpPr>
        <p:grpSpPr bwMode="auto">
          <a:xfrm>
            <a:off x="863600" y="2632075"/>
            <a:ext cx="5216525" cy="1612900"/>
            <a:chOff x="544" y="1658"/>
            <a:chExt cx="3286" cy="1016"/>
          </a:xfrm>
        </p:grpSpPr>
        <p:sp>
          <p:nvSpPr>
            <p:cNvPr id="29707" name="AutoShape 11"/>
            <p:cNvSpPr>
              <a:spLocks noChangeArrowheads="1"/>
            </p:cNvSpPr>
            <p:nvPr/>
          </p:nvSpPr>
          <p:spPr bwMode="auto">
            <a:xfrm>
              <a:off x="3468" y="1889"/>
              <a:ext cx="75" cy="99"/>
            </a:xfrm>
            <a:prstGeom prst="triangle">
              <a:avLst>
                <a:gd name="adj" fmla="val 50000"/>
              </a:avLst>
            </a:prstGeom>
            <a:solidFill>
              <a:srgbClr val="FF6600"/>
            </a:solidFill>
            <a:ln w="9525">
              <a:solidFill>
                <a:schemeClr val="tx1"/>
              </a:solidFill>
              <a:miter lim="800000"/>
              <a:headEnd/>
              <a:tailEnd/>
            </a:ln>
            <a:effectLst/>
          </p:spPr>
          <p:txBody>
            <a:bodyPr wrap="none" anchor="ctr"/>
            <a:lstStyle/>
            <a:p>
              <a:endParaRPr lang="zh-CN" altLang="en-US"/>
            </a:p>
          </p:txBody>
        </p:sp>
        <p:sp>
          <p:nvSpPr>
            <p:cNvPr id="29708" name="AutoShape 12"/>
            <p:cNvSpPr>
              <a:spLocks noChangeArrowheads="1"/>
            </p:cNvSpPr>
            <p:nvPr/>
          </p:nvSpPr>
          <p:spPr bwMode="auto">
            <a:xfrm>
              <a:off x="3264" y="1762"/>
              <a:ext cx="501" cy="639"/>
            </a:xfrm>
            <a:prstGeom prst="roundRect">
              <a:avLst>
                <a:gd name="adj" fmla="val 16667"/>
              </a:avLst>
            </a:prstGeom>
            <a:solidFill>
              <a:srgbClr val="6699FF">
                <a:alpha val="50000"/>
              </a:srgbClr>
            </a:solidFill>
            <a:ln w="9525">
              <a:noFill/>
              <a:round/>
              <a:headEnd/>
              <a:tailEnd/>
            </a:ln>
            <a:effectLst/>
          </p:spPr>
          <p:txBody>
            <a:bodyPr wrap="none" anchor="ctr"/>
            <a:lstStyle/>
            <a:p>
              <a:pPr algn="ctr">
                <a:spcBef>
                  <a:spcPct val="50000"/>
                </a:spcBef>
              </a:pPr>
              <a:endParaRPr lang="zh-CN" altLang="zh-CN" sz="3200">
                <a:solidFill>
                  <a:srgbClr val="6699FF"/>
                </a:solidFill>
                <a:latin typeface="Times New Roman" pitchFamily="18" charset="0"/>
                <a:ea typeface="隶书" pitchFamily="49" charset="-122"/>
              </a:endParaRPr>
            </a:p>
          </p:txBody>
        </p:sp>
        <p:sp>
          <p:nvSpPr>
            <p:cNvPr id="29709" name="AutoShape 13"/>
            <p:cNvSpPr>
              <a:spLocks noChangeArrowheads="1"/>
            </p:cNvSpPr>
            <p:nvPr/>
          </p:nvSpPr>
          <p:spPr bwMode="auto">
            <a:xfrm>
              <a:off x="1173" y="1658"/>
              <a:ext cx="331" cy="635"/>
            </a:xfrm>
            <a:prstGeom prst="roundRect">
              <a:avLst>
                <a:gd name="adj" fmla="val 16667"/>
              </a:avLst>
            </a:prstGeom>
            <a:solidFill>
              <a:srgbClr val="6699FF">
                <a:alpha val="50000"/>
              </a:srgbClr>
            </a:solidFill>
            <a:ln w="9525">
              <a:noFill/>
              <a:round/>
              <a:headEnd/>
              <a:tailEnd/>
            </a:ln>
            <a:effectLst/>
          </p:spPr>
          <p:txBody>
            <a:bodyPr wrap="none" anchor="ctr"/>
            <a:lstStyle/>
            <a:p>
              <a:pPr algn="ctr">
                <a:spcBef>
                  <a:spcPct val="50000"/>
                </a:spcBef>
              </a:pPr>
              <a:endParaRPr lang="zh-CN" altLang="zh-CN" sz="3200">
                <a:solidFill>
                  <a:srgbClr val="6699FF"/>
                </a:solidFill>
                <a:latin typeface="Times New Roman" pitchFamily="18" charset="0"/>
                <a:ea typeface="隶书" pitchFamily="49" charset="-122"/>
              </a:endParaRPr>
            </a:p>
          </p:txBody>
        </p:sp>
        <p:sp>
          <p:nvSpPr>
            <p:cNvPr id="29710" name="AutoShape 14"/>
            <p:cNvSpPr>
              <a:spLocks noChangeArrowheads="1"/>
            </p:cNvSpPr>
            <p:nvPr/>
          </p:nvSpPr>
          <p:spPr bwMode="auto">
            <a:xfrm rot="-2506047">
              <a:off x="544" y="2120"/>
              <a:ext cx="416" cy="173"/>
            </a:xfrm>
            <a:prstGeom prst="rightArrow">
              <a:avLst>
                <a:gd name="adj1" fmla="val 50000"/>
                <a:gd name="adj2" fmla="val 60116"/>
              </a:avLst>
            </a:prstGeom>
            <a:solidFill>
              <a:srgbClr val="3366FF"/>
            </a:solidFill>
            <a:ln w="9525">
              <a:solidFill>
                <a:schemeClr val="tx1"/>
              </a:solidFill>
              <a:miter lim="800000"/>
              <a:headEnd/>
              <a:tailEnd/>
            </a:ln>
            <a:effectLst/>
          </p:spPr>
          <p:txBody>
            <a:bodyPr wrap="none" anchor="ctr"/>
            <a:lstStyle/>
            <a:p>
              <a:endParaRPr lang="zh-CN" altLang="en-US"/>
            </a:p>
          </p:txBody>
        </p:sp>
        <p:sp>
          <p:nvSpPr>
            <p:cNvPr id="29711" name="AutoShape 15"/>
            <p:cNvSpPr>
              <a:spLocks noChangeArrowheads="1"/>
            </p:cNvSpPr>
            <p:nvPr/>
          </p:nvSpPr>
          <p:spPr bwMode="auto">
            <a:xfrm rot="-1689347">
              <a:off x="1223" y="2002"/>
              <a:ext cx="227" cy="399"/>
            </a:xfrm>
            <a:prstGeom prst="upArrow">
              <a:avLst>
                <a:gd name="adj1" fmla="val 50000"/>
                <a:gd name="adj2" fmla="val 43943"/>
              </a:avLst>
            </a:prstGeom>
            <a:solidFill>
              <a:srgbClr val="3366FF"/>
            </a:solidFill>
            <a:ln w="9525">
              <a:solidFill>
                <a:schemeClr val="tx1"/>
              </a:solidFill>
              <a:miter lim="800000"/>
              <a:headEnd/>
              <a:tailEnd/>
            </a:ln>
            <a:effectLst/>
          </p:spPr>
          <p:txBody>
            <a:bodyPr vert="eaVert" wrap="none" anchor="ctr"/>
            <a:lstStyle/>
            <a:p>
              <a:endParaRPr lang="zh-CN" altLang="en-US"/>
            </a:p>
          </p:txBody>
        </p:sp>
        <p:sp>
          <p:nvSpPr>
            <p:cNvPr id="29712" name="AutoShape 16"/>
            <p:cNvSpPr>
              <a:spLocks noChangeArrowheads="1"/>
            </p:cNvSpPr>
            <p:nvPr/>
          </p:nvSpPr>
          <p:spPr bwMode="auto">
            <a:xfrm rot="1795486">
              <a:off x="3264" y="2120"/>
              <a:ext cx="224" cy="554"/>
            </a:xfrm>
            <a:prstGeom prst="upArrow">
              <a:avLst>
                <a:gd name="adj1" fmla="val 50000"/>
                <a:gd name="adj2" fmla="val 61830"/>
              </a:avLst>
            </a:prstGeom>
            <a:solidFill>
              <a:srgbClr val="3366FF"/>
            </a:solidFill>
            <a:ln w="9525">
              <a:solidFill>
                <a:schemeClr val="tx1"/>
              </a:solidFill>
              <a:miter lim="800000"/>
              <a:headEnd/>
              <a:tailEnd/>
            </a:ln>
            <a:effectLst/>
          </p:spPr>
          <p:txBody>
            <a:bodyPr vert="eaVert" wrap="none" anchor="ctr"/>
            <a:lstStyle/>
            <a:p>
              <a:endParaRPr lang="zh-CN" altLang="en-US"/>
            </a:p>
          </p:txBody>
        </p:sp>
        <p:sp>
          <p:nvSpPr>
            <p:cNvPr id="29713" name="AutoShape 17"/>
            <p:cNvSpPr>
              <a:spLocks noChangeArrowheads="1"/>
            </p:cNvSpPr>
            <p:nvPr/>
          </p:nvSpPr>
          <p:spPr bwMode="auto">
            <a:xfrm rot="-2034185">
              <a:off x="3681" y="2189"/>
              <a:ext cx="149" cy="339"/>
            </a:xfrm>
            <a:prstGeom prst="upArrow">
              <a:avLst>
                <a:gd name="adj1" fmla="val 50000"/>
                <a:gd name="adj2" fmla="val 56879"/>
              </a:avLst>
            </a:prstGeom>
            <a:solidFill>
              <a:srgbClr val="3366FF"/>
            </a:solidFill>
            <a:ln w="9525">
              <a:solidFill>
                <a:schemeClr val="tx1"/>
              </a:solidFill>
              <a:miter lim="800000"/>
              <a:headEnd/>
              <a:tailEnd/>
            </a:ln>
            <a:effectLst/>
          </p:spPr>
          <p:txBody>
            <a:bodyPr vert="eaVert" wrap="none" anchor="ctr"/>
            <a:lstStyle/>
            <a:p>
              <a:endParaRPr lang="zh-CN" altLang="en-US"/>
            </a:p>
          </p:txBody>
        </p:sp>
      </p:grpSp>
      <p:sp>
        <p:nvSpPr>
          <p:cNvPr id="29714" name="AutoShape 18"/>
          <p:cNvSpPr>
            <a:spLocks noChangeArrowheads="1"/>
          </p:cNvSpPr>
          <p:nvPr/>
        </p:nvSpPr>
        <p:spPr bwMode="auto">
          <a:xfrm>
            <a:off x="4232275" y="2632075"/>
            <a:ext cx="1304925" cy="3167063"/>
          </a:xfrm>
          <a:prstGeom prst="downArrow">
            <a:avLst>
              <a:gd name="adj1" fmla="val 50000"/>
              <a:gd name="adj2" fmla="val 60675"/>
            </a:avLst>
          </a:prstGeom>
          <a:solidFill>
            <a:srgbClr val="FF6699">
              <a:alpha val="50000"/>
            </a:srgbClr>
          </a:solidFill>
          <a:ln w="9525">
            <a:noFill/>
            <a:miter lim="800000"/>
            <a:headEnd/>
            <a:tailEnd/>
          </a:ln>
          <a:effectLst/>
        </p:spPr>
        <p:txBody>
          <a:bodyPr vert="eaVert" wrap="none" anchor="ctr"/>
          <a:lstStyle/>
          <a:p>
            <a:endParaRPr lang="zh-CN" altLang="en-US"/>
          </a:p>
        </p:txBody>
      </p:sp>
      <p:sp>
        <p:nvSpPr>
          <p:cNvPr id="29715" name="AutoShape 19"/>
          <p:cNvSpPr>
            <a:spLocks noChangeArrowheads="1"/>
          </p:cNvSpPr>
          <p:nvPr/>
        </p:nvSpPr>
        <p:spPr bwMode="auto">
          <a:xfrm>
            <a:off x="4232275" y="2632075"/>
            <a:ext cx="1304925" cy="3167063"/>
          </a:xfrm>
          <a:prstGeom prst="downArrow">
            <a:avLst>
              <a:gd name="adj1" fmla="val 50000"/>
              <a:gd name="adj2" fmla="val 60675"/>
            </a:avLst>
          </a:prstGeom>
          <a:solidFill>
            <a:srgbClr val="FF6699">
              <a:alpha val="50000"/>
            </a:srgbClr>
          </a:solidFill>
          <a:ln w="9525">
            <a:noFill/>
            <a:miter lim="800000"/>
            <a:headEnd/>
            <a:tailEnd/>
          </a:ln>
          <a:effectLst/>
        </p:spPr>
        <p:txBody>
          <a:bodyPr vert="eaVert" wrap="none" anchor="ctr"/>
          <a:lstStyle/>
          <a:p>
            <a:endParaRPr lang="zh-CN" altLang="en-US"/>
          </a:p>
        </p:txBody>
      </p:sp>
      <p:sp>
        <p:nvSpPr>
          <p:cNvPr id="29717" name="Rectangle 21"/>
          <p:cNvSpPr>
            <a:spLocks noGrp="1" noChangeArrowheads="1"/>
          </p:cNvSpPr>
          <p:nvPr>
            <p:ph type="title"/>
          </p:nvPr>
        </p:nvSpPr>
        <p:spPr>
          <a:xfrm>
            <a:off x="179388" y="188913"/>
            <a:ext cx="7488237" cy="655637"/>
          </a:xfrm>
        </p:spPr>
        <p:txBody>
          <a:bodyPr/>
          <a:lstStyle/>
          <a:p>
            <a:r>
              <a:rPr lang="zh-CN" altLang="en-US" dirty="0"/>
              <a:t>中国人民解放军挺进中原</a:t>
            </a:r>
          </a:p>
        </p:txBody>
      </p:sp>
      <p:sp>
        <p:nvSpPr>
          <p:cNvPr id="29716" name="Text Box 20"/>
          <p:cNvSpPr txBox="1">
            <a:spLocks noChangeArrowheads="1"/>
          </p:cNvSpPr>
          <p:nvPr/>
        </p:nvSpPr>
        <p:spPr bwMode="auto">
          <a:xfrm>
            <a:off x="1617663" y="2632075"/>
            <a:ext cx="769937" cy="366713"/>
          </a:xfrm>
          <a:prstGeom prst="rect">
            <a:avLst/>
          </a:prstGeom>
          <a:noFill/>
          <a:ln w="9525">
            <a:noFill/>
            <a:miter lim="800000"/>
            <a:headEnd/>
            <a:tailEnd/>
          </a:ln>
          <a:effectLst/>
        </p:spPr>
        <p:txBody>
          <a:bodyPr>
            <a:spAutoFit/>
          </a:bodyPr>
          <a:lstStyle/>
          <a:p>
            <a:pPr>
              <a:spcBef>
                <a:spcPct val="50000"/>
              </a:spcBef>
            </a:pPr>
            <a:r>
              <a:rPr lang="en-US" altLang="zh-CN" b="1">
                <a:solidFill>
                  <a:srgbClr val="FF6699"/>
                </a:solidFill>
                <a:latin typeface="Times New Roman" pitchFamily="18" charset="0"/>
                <a:ea typeface="宋体" pitchFamily="2" charset="-122"/>
              </a:rPr>
              <a:t> </a:t>
            </a:r>
            <a:r>
              <a:rPr lang="zh-CN" altLang="en-US" b="1">
                <a:solidFill>
                  <a:srgbClr val="FF6699"/>
                </a:solidFill>
                <a:latin typeface="Times New Roman" pitchFamily="18" charset="0"/>
                <a:ea typeface="宋体" pitchFamily="2" charset="-122"/>
              </a:rPr>
              <a:t>延安</a:t>
            </a:r>
            <a:endParaRPr lang="zh-CN" altLang="en-US" sz="2400">
              <a:solidFill>
                <a:schemeClr val="hlink"/>
              </a:solidFill>
              <a:latin typeface="Times New Roman" pitchFamily="18" charset="0"/>
              <a:ea typeface="宋体" pitchFamily="2" charset="-122"/>
            </a:endParaRPr>
          </a:p>
        </p:txBody>
      </p:sp>
    </p:spTree>
  </p:cSld>
  <p:clrMapOvr>
    <a:masterClrMapping/>
  </p:clrMapOvr>
  <p:transition spd="slow">
    <p:cover dir="l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29706"/>
                                        </p:tgtEl>
                                        <p:attrNameLst>
                                          <p:attrName>style.visibility</p:attrName>
                                        </p:attrNameLst>
                                      </p:cBhvr>
                                      <p:to>
                                        <p:strVal val="visible"/>
                                      </p:to>
                                    </p:set>
                                    <p:animEffect transition="in" filter="slide(fromBottom)">
                                      <p:cBhvr>
                                        <p:cTn id="7" dur="500"/>
                                        <p:tgtEl>
                                          <p:spTgt spid="29706"/>
                                        </p:tgtEl>
                                      </p:cBhvr>
                                    </p:animEffect>
                                  </p:childTnLst>
                                </p:cTn>
                              </p:par>
                            </p:childTnLst>
                          </p:cTn>
                        </p:par>
                      </p:childTnLst>
                    </p:cTn>
                  </p:par>
                  <p:par>
                    <p:cTn id="8" fill="hold">
                      <p:stCondLst>
                        <p:cond delay="indefinite"/>
                      </p:stCondLst>
                      <p:childTnLst>
                        <p:par>
                          <p:cTn id="9" fill="hold">
                            <p:stCondLst>
                              <p:cond delay="0"/>
                            </p:stCondLst>
                            <p:childTnLst>
                              <p:par>
                                <p:cTn id="10" presetID="11" presetClass="entr" presetSubtype="0" fill="hold" grpId="0" nodeType="clickEffect">
                                  <p:stCondLst>
                                    <p:cond delay="0"/>
                                  </p:stCondLst>
                                  <p:childTnLst>
                                    <p:set>
                                      <p:cBhvr>
                                        <p:cTn id="11" dur="500">
                                          <p:stCondLst>
                                            <p:cond delay="0"/>
                                          </p:stCondLst>
                                        </p:cTn>
                                        <p:tgtEl>
                                          <p:spTgt spid="29715"/>
                                        </p:tgtEl>
                                        <p:attrNameLst>
                                          <p:attrName>style.visibility</p:attrName>
                                        </p:attrNameLst>
                                      </p:cBhvr>
                                      <p:to>
                                        <p:strVal val="visible"/>
                                      </p:to>
                                    </p:set>
                                  </p:childTnLst>
                                </p:cTn>
                              </p:par>
                            </p:childTnLst>
                          </p:cTn>
                        </p:par>
                        <p:par>
                          <p:cTn id="12" fill="hold">
                            <p:stCondLst>
                              <p:cond delay="500"/>
                            </p:stCondLst>
                            <p:childTnLst>
                              <p:par>
                                <p:cTn id="13" presetID="12" presetClass="entr" presetSubtype="1" fill="hold" grpId="0" nodeType="afterEffect">
                                  <p:stCondLst>
                                    <p:cond delay="1000"/>
                                  </p:stCondLst>
                                  <p:childTnLst>
                                    <p:set>
                                      <p:cBhvr>
                                        <p:cTn id="14" dur="1" fill="hold">
                                          <p:stCondLst>
                                            <p:cond delay="0"/>
                                          </p:stCondLst>
                                        </p:cTn>
                                        <p:tgtEl>
                                          <p:spTgt spid="29714"/>
                                        </p:tgtEl>
                                        <p:attrNameLst>
                                          <p:attrName>style.visibility</p:attrName>
                                        </p:attrNameLst>
                                      </p:cBhvr>
                                      <p:to>
                                        <p:strVal val="visible"/>
                                      </p:to>
                                    </p:set>
                                    <p:animEffect transition="in" filter="slide(fromTop)">
                                      <p:cBhvr>
                                        <p:cTn id="15" dur="500"/>
                                        <p:tgtEl>
                                          <p:spTgt spid="297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714" grpId="0" animBg="1"/>
      <p:bldP spid="29715"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723" name="Group 3"/>
          <p:cNvGrpSpPr>
            <a:grpSpLocks/>
          </p:cNvGrpSpPr>
          <p:nvPr/>
        </p:nvGrpSpPr>
        <p:grpSpPr bwMode="auto">
          <a:xfrm>
            <a:off x="558800" y="1036638"/>
            <a:ext cx="8010525" cy="5534025"/>
            <a:chOff x="405" y="753"/>
            <a:chExt cx="5046" cy="3486"/>
          </a:xfrm>
        </p:grpSpPr>
        <p:pic>
          <p:nvPicPr>
            <p:cNvPr id="30724" name="Picture 4" descr="中原"/>
            <p:cNvPicPr>
              <a:picLocks noChangeAspect="1" noChangeArrowheads="1"/>
            </p:cNvPicPr>
            <p:nvPr/>
          </p:nvPicPr>
          <p:blipFill>
            <a:blip r:embed="rId2" cstate="print"/>
            <a:srcRect/>
            <a:stretch>
              <a:fillRect/>
            </a:stretch>
          </p:blipFill>
          <p:spPr bwMode="auto">
            <a:xfrm>
              <a:off x="405" y="753"/>
              <a:ext cx="5046" cy="3486"/>
            </a:xfrm>
            <a:prstGeom prst="rect">
              <a:avLst/>
            </a:prstGeom>
            <a:noFill/>
          </p:spPr>
        </p:pic>
        <p:sp>
          <p:nvSpPr>
            <p:cNvPr id="30725" name="Rectangle 5"/>
            <p:cNvSpPr>
              <a:spLocks noChangeArrowheads="1"/>
            </p:cNvSpPr>
            <p:nvPr/>
          </p:nvSpPr>
          <p:spPr bwMode="auto">
            <a:xfrm>
              <a:off x="405" y="753"/>
              <a:ext cx="5046" cy="3486"/>
            </a:xfrm>
            <a:prstGeom prst="rect">
              <a:avLst/>
            </a:prstGeom>
            <a:noFill/>
            <a:ln w="19050">
              <a:solidFill>
                <a:schemeClr val="tx1"/>
              </a:solidFill>
              <a:miter lim="800000"/>
              <a:headEnd/>
              <a:tailEnd/>
            </a:ln>
            <a:effectLst/>
          </p:spPr>
          <p:txBody>
            <a:bodyPr wrap="none" anchor="ctr"/>
            <a:lstStyle/>
            <a:p>
              <a:endParaRPr lang="zh-CN" altLang="en-US"/>
            </a:p>
          </p:txBody>
        </p:sp>
      </p:grpSp>
      <p:sp>
        <p:nvSpPr>
          <p:cNvPr id="30726" name="Text Box 6"/>
          <p:cNvSpPr txBox="1">
            <a:spLocks noChangeArrowheads="1"/>
          </p:cNvSpPr>
          <p:nvPr/>
        </p:nvSpPr>
        <p:spPr bwMode="auto">
          <a:xfrm>
            <a:off x="6316663" y="4691063"/>
            <a:ext cx="660400" cy="366712"/>
          </a:xfrm>
          <a:prstGeom prst="rect">
            <a:avLst/>
          </a:prstGeom>
          <a:solidFill>
            <a:schemeClr val="bg1"/>
          </a:solidFill>
          <a:ln w="9525">
            <a:noFill/>
            <a:miter lim="800000"/>
            <a:headEnd/>
            <a:tailEnd/>
          </a:ln>
          <a:effectLst/>
        </p:spPr>
        <p:txBody>
          <a:bodyPr>
            <a:spAutoFit/>
          </a:bodyPr>
          <a:lstStyle/>
          <a:p>
            <a:pPr>
              <a:spcBef>
                <a:spcPct val="50000"/>
              </a:spcBef>
            </a:pPr>
            <a:r>
              <a:rPr lang="zh-CN" altLang="en-US" b="1">
                <a:latin typeface="Times New Roman" pitchFamily="18" charset="0"/>
                <a:ea typeface="宋体" pitchFamily="2" charset="-122"/>
              </a:rPr>
              <a:t>南京</a:t>
            </a:r>
            <a:endParaRPr lang="zh-CN" altLang="en-US">
              <a:latin typeface="Times New Roman" pitchFamily="18" charset="0"/>
              <a:ea typeface="宋体" pitchFamily="2" charset="-122"/>
            </a:endParaRPr>
          </a:p>
        </p:txBody>
      </p:sp>
      <p:sp>
        <p:nvSpPr>
          <p:cNvPr id="30727" name="Text Box 7"/>
          <p:cNvSpPr txBox="1">
            <a:spLocks noChangeArrowheads="1"/>
          </p:cNvSpPr>
          <p:nvPr/>
        </p:nvSpPr>
        <p:spPr bwMode="auto">
          <a:xfrm>
            <a:off x="3741738" y="5972175"/>
            <a:ext cx="676275" cy="366713"/>
          </a:xfrm>
          <a:prstGeom prst="rect">
            <a:avLst/>
          </a:prstGeom>
          <a:solidFill>
            <a:schemeClr val="bg1"/>
          </a:solidFill>
          <a:ln w="9525">
            <a:noFill/>
            <a:miter lim="800000"/>
            <a:headEnd/>
            <a:tailEnd/>
          </a:ln>
          <a:effectLst/>
        </p:spPr>
        <p:txBody>
          <a:bodyPr>
            <a:spAutoFit/>
          </a:bodyPr>
          <a:lstStyle/>
          <a:p>
            <a:pPr>
              <a:spcBef>
                <a:spcPct val="50000"/>
              </a:spcBef>
            </a:pPr>
            <a:r>
              <a:rPr lang="zh-CN" altLang="en-US" b="1">
                <a:latin typeface="Times New Roman" pitchFamily="18" charset="0"/>
                <a:ea typeface="宋体" pitchFamily="2" charset="-122"/>
              </a:rPr>
              <a:t>武昌</a:t>
            </a:r>
            <a:endParaRPr lang="zh-CN" altLang="en-US">
              <a:latin typeface="Times New Roman" pitchFamily="18" charset="0"/>
              <a:ea typeface="宋体" pitchFamily="2" charset="-122"/>
            </a:endParaRPr>
          </a:p>
        </p:txBody>
      </p:sp>
      <p:sp>
        <p:nvSpPr>
          <p:cNvPr id="30728" name="Text Box 8"/>
          <p:cNvSpPr txBox="1">
            <a:spLocks noChangeArrowheads="1"/>
          </p:cNvSpPr>
          <p:nvPr/>
        </p:nvSpPr>
        <p:spPr bwMode="auto">
          <a:xfrm>
            <a:off x="1524000" y="3811588"/>
            <a:ext cx="338138" cy="641350"/>
          </a:xfrm>
          <a:prstGeom prst="rect">
            <a:avLst/>
          </a:prstGeom>
          <a:solidFill>
            <a:schemeClr val="bg1"/>
          </a:solidFill>
          <a:ln w="9525">
            <a:noFill/>
            <a:miter lim="800000"/>
            <a:headEnd/>
            <a:tailEnd/>
          </a:ln>
          <a:effectLst/>
        </p:spPr>
        <p:txBody>
          <a:bodyPr>
            <a:spAutoFit/>
          </a:bodyPr>
          <a:lstStyle/>
          <a:p>
            <a:pPr>
              <a:spcBef>
                <a:spcPct val="50000"/>
              </a:spcBef>
            </a:pPr>
            <a:r>
              <a:rPr lang="zh-CN" altLang="en-US" b="1">
                <a:latin typeface="Times New Roman" pitchFamily="18" charset="0"/>
                <a:ea typeface="宋体" pitchFamily="2" charset="-122"/>
              </a:rPr>
              <a:t>西安</a:t>
            </a:r>
          </a:p>
        </p:txBody>
      </p:sp>
      <p:sp>
        <p:nvSpPr>
          <p:cNvPr id="30729" name="Text Box 9"/>
          <p:cNvSpPr txBox="1">
            <a:spLocks noChangeArrowheads="1"/>
          </p:cNvSpPr>
          <p:nvPr/>
        </p:nvSpPr>
        <p:spPr bwMode="auto">
          <a:xfrm>
            <a:off x="5537200" y="2632075"/>
            <a:ext cx="928688" cy="366713"/>
          </a:xfrm>
          <a:prstGeom prst="rect">
            <a:avLst/>
          </a:prstGeom>
          <a:solidFill>
            <a:schemeClr val="bg1"/>
          </a:solidFill>
          <a:ln w="9525">
            <a:noFill/>
            <a:miter lim="800000"/>
            <a:headEnd/>
            <a:tailEnd/>
          </a:ln>
          <a:effectLst/>
        </p:spPr>
        <p:txBody>
          <a:bodyPr>
            <a:spAutoFit/>
          </a:bodyPr>
          <a:lstStyle/>
          <a:p>
            <a:pPr>
              <a:spcBef>
                <a:spcPct val="50000"/>
              </a:spcBef>
            </a:pPr>
            <a:r>
              <a:rPr lang="zh-CN" altLang="en-US" b="1">
                <a:latin typeface="Times New Roman" pitchFamily="18" charset="0"/>
                <a:ea typeface="宋体" pitchFamily="2" charset="-122"/>
              </a:rPr>
              <a:t>孟良崮</a:t>
            </a:r>
            <a:endParaRPr lang="zh-CN" altLang="en-US" sz="1600" b="1">
              <a:latin typeface="Times New Roman" pitchFamily="18" charset="0"/>
              <a:ea typeface="宋体" pitchFamily="2" charset="-122"/>
            </a:endParaRPr>
          </a:p>
        </p:txBody>
      </p:sp>
      <p:sp>
        <p:nvSpPr>
          <p:cNvPr id="30730" name="AutoShape 10"/>
          <p:cNvSpPr>
            <a:spLocks noChangeArrowheads="1"/>
          </p:cNvSpPr>
          <p:nvPr/>
        </p:nvSpPr>
        <p:spPr bwMode="auto">
          <a:xfrm>
            <a:off x="5505450" y="2998788"/>
            <a:ext cx="119063" cy="157162"/>
          </a:xfrm>
          <a:prstGeom prst="triangle">
            <a:avLst>
              <a:gd name="adj" fmla="val 50000"/>
            </a:avLst>
          </a:prstGeom>
          <a:solidFill>
            <a:srgbClr val="FF6600"/>
          </a:solidFill>
          <a:ln w="9525">
            <a:solidFill>
              <a:schemeClr val="tx1"/>
            </a:solidFill>
            <a:miter lim="800000"/>
            <a:headEnd/>
            <a:tailEnd/>
          </a:ln>
          <a:effectLst/>
        </p:spPr>
        <p:txBody>
          <a:bodyPr wrap="none" anchor="ctr"/>
          <a:lstStyle/>
          <a:p>
            <a:endParaRPr lang="zh-CN" altLang="en-US"/>
          </a:p>
        </p:txBody>
      </p:sp>
      <p:sp>
        <p:nvSpPr>
          <p:cNvPr id="30731" name="AutoShape 11"/>
          <p:cNvSpPr>
            <a:spLocks noChangeArrowheads="1"/>
          </p:cNvSpPr>
          <p:nvPr/>
        </p:nvSpPr>
        <p:spPr bwMode="auto">
          <a:xfrm>
            <a:off x="5181600" y="2797175"/>
            <a:ext cx="795338" cy="1014413"/>
          </a:xfrm>
          <a:prstGeom prst="roundRect">
            <a:avLst>
              <a:gd name="adj" fmla="val 16667"/>
            </a:avLst>
          </a:prstGeom>
          <a:solidFill>
            <a:srgbClr val="6699FF">
              <a:alpha val="50000"/>
            </a:srgbClr>
          </a:solidFill>
          <a:ln w="9525">
            <a:noFill/>
            <a:round/>
            <a:headEnd/>
            <a:tailEnd/>
          </a:ln>
          <a:effectLst/>
        </p:spPr>
        <p:txBody>
          <a:bodyPr wrap="none" anchor="ctr"/>
          <a:lstStyle/>
          <a:p>
            <a:pPr algn="ctr">
              <a:spcBef>
                <a:spcPct val="50000"/>
              </a:spcBef>
            </a:pPr>
            <a:endParaRPr lang="zh-CN" altLang="zh-CN" sz="3200">
              <a:solidFill>
                <a:srgbClr val="6699FF"/>
              </a:solidFill>
              <a:latin typeface="Times New Roman" pitchFamily="18" charset="0"/>
              <a:ea typeface="隶书" pitchFamily="49" charset="-122"/>
            </a:endParaRPr>
          </a:p>
        </p:txBody>
      </p:sp>
      <p:sp>
        <p:nvSpPr>
          <p:cNvPr id="30732" name="AutoShape 12"/>
          <p:cNvSpPr>
            <a:spLocks noChangeArrowheads="1"/>
          </p:cNvSpPr>
          <p:nvPr/>
        </p:nvSpPr>
        <p:spPr bwMode="auto">
          <a:xfrm>
            <a:off x="1862138" y="2632075"/>
            <a:ext cx="525462" cy="1008063"/>
          </a:xfrm>
          <a:prstGeom prst="roundRect">
            <a:avLst>
              <a:gd name="adj" fmla="val 16667"/>
            </a:avLst>
          </a:prstGeom>
          <a:solidFill>
            <a:srgbClr val="6699FF">
              <a:alpha val="50000"/>
            </a:srgbClr>
          </a:solidFill>
          <a:ln w="9525">
            <a:noFill/>
            <a:round/>
            <a:headEnd/>
            <a:tailEnd/>
          </a:ln>
          <a:effectLst/>
        </p:spPr>
        <p:txBody>
          <a:bodyPr wrap="none" anchor="ctr"/>
          <a:lstStyle/>
          <a:p>
            <a:pPr algn="ctr">
              <a:spcBef>
                <a:spcPct val="50000"/>
              </a:spcBef>
            </a:pPr>
            <a:endParaRPr lang="zh-CN" altLang="zh-CN" sz="3200">
              <a:solidFill>
                <a:srgbClr val="6699FF"/>
              </a:solidFill>
              <a:latin typeface="Times New Roman" pitchFamily="18" charset="0"/>
              <a:ea typeface="隶书" pitchFamily="49" charset="-122"/>
            </a:endParaRPr>
          </a:p>
        </p:txBody>
      </p:sp>
      <p:sp>
        <p:nvSpPr>
          <p:cNvPr id="30733" name="AutoShape 13"/>
          <p:cNvSpPr>
            <a:spLocks noChangeArrowheads="1"/>
          </p:cNvSpPr>
          <p:nvPr/>
        </p:nvSpPr>
        <p:spPr bwMode="auto">
          <a:xfrm>
            <a:off x="4232275" y="2632075"/>
            <a:ext cx="1304925" cy="3167063"/>
          </a:xfrm>
          <a:prstGeom prst="downArrow">
            <a:avLst>
              <a:gd name="adj1" fmla="val 50000"/>
              <a:gd name="adj2" fmla="val 60675"/>
            </a:avLst>
          </a:prstGeom>
          <a:solidFill>
            <a:srgbClr val="FF6699">
              <a:alpha val="50000"/>
            </a:srgbClr>
          </a:solidFill>
          <a:ln w="9525">
            <a:noFill/>
            <a:miter lim="800000"/>
            <a:headEnd/>
            <a:tailEnd/>
          </a:ln>
          <a:effectLst/>
        </p:spPr>
        <p:txBody>
          <a:bodyPr vert="eaVert" wrap="none" anchor="ctr"/>
          <a:lstStyle/>
          <a:p>
            <a:endParaRPr lang="zh-CN" altLang="en-US"/>
          </a:p>
        </p:txBody>
      </p:sp>
      <p:sp>
        <p:nvSpPr>
          <p:cNvPr id="30734" name="Text Box 14"/>
          <p:cNvSpPr txBox="1">
            <a:spLocks noChangeArrowheads="1"/>
          </p:cNvSpPr>
          <p:nvPr/>
        </p:nvSpPr>
        <p:spPr bwMode="auto">
          <a:xfrm>
            <a:off x="1617663" y="2632075"/>
            <a:ext cx="769937" cy="366713"/>
          </a:xfrm>
          <a:prstGeom prst="rect">
            <a:avLst/>
          </a:prstGeom>
          <a:noFill/>
          <a:ln w="9525">
            <a:noFill/>
            <a:miter lim="800000"/>
            <a:headEnd/>
            <a:tailEnd/>
          </a:ln>
          <a:effectLst/>
        </p:spPr>
        <p:txBody>
          <a:bodyPr>
            <a:spAutoFit/>
          </a:bodyPr>
          <a:lstStyle/>
          <a:p>
            <a:pPr>
              <a:spcBef>
                <a:spcPct val="50000"/>
              </a:spcBef>
            </a:pPr>
            <a:r>
              <a:rPr lang="en-US" altLang="zh-CN" b="1">
                <a:solidFill>
                  <a:srgbClr val="FF6699"/>
                </a:solidFill>
                <a:latin typeface="Times New Roman" pitchFamily="18" charset="0"/>
                <a:ea typeface="宋体" pitchFamily="2" charset="-122"/>
              </a:rPr>
              <a:t> </a:t>
            </a:r>
            <a:r>
              <a:rPr lang="zh-CN" altLang="en-US" b="1">
                <a:solidFill>
                  <a:srgbClr val="FF6699"/>
                </a:solidFill>
                <a:latin typeface="Times New Roman" pitchFamily="18" charset="0"/>
                <a:ea typeface="宋体" pitchFamily="2" charset="-122"/>
              </a:rPr>
              <a:t>延安</a:t>
            </a:r>
            <a:endParaRPr lang="zh-CN" altLang="en-US" sz="2400">
              <a:solidFill>
                <a:schemeClr val="hlink"/>
              </a:solidFill>
              <a:latin typeface="Times New Roman" pitchFamily="18" charset="0"/>
              <a:ea typeface="宋体" pitchFamily="2" charset="-122"/>
            </a:endParaRPr>
          </a:p>
        </p:txBody>
      </p:sp>
      <p:sp>
        <p:nvSpPr>
          <p:cNvPr id="30735" name="Rectangle 15"/>
          <p:cNvSpPr>
            <a:spLocks noGrp="1" noChangeArrowheads="1"/>
          </p:cNvSpPr>
          <p:nvPr>
            <p:ph type="title"/>
          </p:nvPr>
        </p:nvSpPr>
        <p:spPr>
          <a:xfrm>
            <a:off x="179388" y="188913"/>
            <a:ext cx="7488237" cy="655637"/>
          </a:xfrm>
        </p:spPr>
        <p:txBody>
          <a:bodyPr/>
          <a:lstStyle/>
          <a:p>
            <a:r>
              <a:rPr lang="zh-CN" altLang="en-US" dirty="0"/>
              <a:t>中国人民解放军挺进中原</a:t>
            </a:r>
          </a:p>
        </p:txBody>
      </p:sp>
    </p:spTree>
  </p:cSld>
  <p:clrMapOvr>
    <a:masterClrMapping/>
  </p:clrMapOvr>
  <p:transition spd="slow"/>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9" name="Rectangle 5"/>
          <p:cNvSpPr>
            <a:spLocks noGrp="1" noChangeArrowheads="1"/>
          </p:cNvSpPr>
          <p:nvPr>
            <p:ph type="title"/>
          </p:nvPr>
        </p:nvSpPr>
        <p:spPr/>
        <p:txBody>
          <a:bodyPr/>
          <a:lstStyle/>
          <a:p>
            <a:r>
              <a:rPr kumimoji="1" lang="zh-CN" altLang="en-US" dirty="0">
                <a:solidFill>
                  <a:srgbClr val="FF0000"/>
                </a:solidFill>
              </a:rPr>
              <a:t>解放战争大决战</a:t>
            </a:r>
          </a:p>
        </p:txBody>
      </p:sp>
      <p:sp>
        <p:nvSpPr>
          <p:cNvPr id="31750" name="Rectangle 6"/>
          <p:cNvSpPr>
            <a:spLocks noGrp="1" noChangeArrowheads="1"/>
          </p:cNvSpPr>
          <p:nvPr>
            <p:ph type="body" idx="1"/>
          </p:nvPr>
        </p:nvSpPr>
        <p:spPr/>
        <p:txBody>
          <a:bodyPr/>
          <a:lstStyle/>
          <a:p>
            <a:r>
              <a:rPr kumimoji="1" lang="zh-CN" altLang="en-US" dirty="0">
                <a:solidFill>
                  <a:srgbClr val="FF0000"/>
                </a:solidFill>
              </a:rPr>
              <a:t>解放军转入战略反攻</a:t>
            </a:r>
          </a:p>
          <a:p>
            <a:pPr lvl="1"/>
            <a:r>
              <a:rPr kumimoji="1" lang="zh-CN" altLang="en-US" dirty="0">
                <a:solidFill>
                  <a:srgbClr val="FF0000"/>
                </a:solidFill>
              </a:rPr>
              <a:t>战略反攻主攻方向的确定：挺进中原</a:t>
            </a:r>
          </a:p>
          <a:p>
            <a:pPr lvl="1"/>
            <a:r>
              <a:rPr kumimoji="1" lang="zh-CN" altLang="en-US" dirty="0">
                <a:solidFill>
                  <a:srgbClr val="FF0000"/>
                </a:solidFill>
              </a:rPr>
              <a:t>战略反攻的展开</a:t>
            </a:r>
          </a:p>
        </p:txBody>
      </p:sp>
    </p:spTree>
  </p:cSld>
  <p:clrMapOvr>
    <a:masterClrMapping/>
  </p:clrMapOvr>
  <p:transition spd="slow">
    <p:zoom dir="in"/>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31750">
                                            <p:txEl>
                                              <p:pRg st="2" end="2"/>
                                            </p:txEl>
                                          </p:spTgt>
                                        </p:tgtEl>
                                        <p:attrNameLst>
                                          <p:attrName>style.visibility</p:attrName>
                                        </p:attrNameLst>
                                      </p:cBhvr>
                                      <p:to>
                                        <p:strVal val="visible"/>
                                      </p:to>
                                    </p:set>
                                    <p:anim calcmode="lin" valueType="num">
                                      <p:cBhvr additive="base">
                                        <p:cTn id="7" dur="1000" fill="hold"/>
                                        <p:tgtEl>
                                          <p:spTgt spid="31750">
                                            <p:txEl>
                                              <p:pRg st="2" end="2"/>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31750">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50" grpId="0" uiExpand="1" build="p"/>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ext Box 2"/>
          <p:cNvSpPr txBox="1">
            <a:spLocks noChangeArrowheads="1"/>
          </p:cNvSpPr>
          <p:nvPr/>
        </p:nvSpPr>
        <p:spPr bwMode="auto">
          <a:xfrm rot="1258005">
            <a:off x="3681413" y="1858963"/>
            <a:ext cx="1281112" cy="4449762"/>
          </a:xfrm>
          <a:prstGeom prst="rect">
            <a:avLst/>
          </a:prstGeom>
          <a:solidFill>
            <a:schemeClr val="bg1"/>
          </a:solidFill>
          <a:ln w="9525">
            <a:noFill/>
            <a:miter lim="800000"/>
            <a:headEnd/>
            <a:tailEnd/>
          </a:ln>
          <a:effectLst/>
        </p:spPr>
        <p:txBody>
          <a:bodyPr vert="eaVert">
            <a:spAutoFit/>
          </a:bodyPr>
          <a:lstStyle/>
          <a:p>
            <a:pPr>
              <a:spcBef>
                <a:spcPct val="50000"/>
              </a:spcBef>
            </a:pPr>
            <a:endParaRPr lang="zh-CN" altLang="zh-CN" sz="7200">
              <a:solidFill>
                <a:srgbClr val="00CC66"/>
              </a:solidFill>
              <a:latin typeface="Times New Roman" pitchFamily="18" charset="0"/>
              <a:ea typeface="隶书" pitchFamily="49" charset="-122"/>
            </a:endParaRPr>
          </a:p>
        </p:txBody>
      </p:sp>
      <p:grpSp>
        <p:nvGrpSpPr>
          <p:cNvPr id="32771" name="Group 3"/>
          <p:cNvGrpSpPr>
            <a:grpSpLocks/>
          </p:cNvGrpSpPr>
          <p:nvPr/>
        </p:nvGrpSpPr>
        <p:grpSpPr bwMode="auto">
          <a:xfrm>
            <a:off x="558800" y="1036638"/>
            <a:ext cx="8010525" cy="5534025"/>
            <a:chOff x="405" y="753"/>
            <a:chExt cx="5046" cy="3486"/>
          </a:xfrm>
        </p:grpSpPr>
        <p:pic>
          <p:nvPicPr>
            <p:cNvPr id="32772" name="Picture 4" descr="中原"/>
            <p:cNvPicPr>
              <a:picLocks noChangeAspect="1" noChangeArrowheads="1"/>
            </p:cNvPicPr>
            <p:nvPr/>
          </p:nvPicPr>
          <p:blipFill>
            <a:blip r:embed="rId2" cstate="print"/>
            <a:srcRect/>
            <a:stretch>
              <a:fillRect/>
            </a:stretch>
          </p:blipFill>
          <p:spPr bwMode="auto">
            <a:xfrm>
              <a:off x="405" y="753"/>
              <a:ext cx="5046" cy="3486"/>
            </a:xfrm>
            <a:prstGeom prst="rect">
              <a:avLst/>
            </a:prstGeom>
            <a:noFill/>
          </p:spPr>
        </p:pic>
        <p:sp>
          <p:nvSpPr>
            <p:cNvPr id="32773" name="Rectangle 5"/>
            <p:cNvSpPr>
              <a:spLocks noChangeArrowheads="1"/>
            </p:cNvSpPr>
            <p:nvPr/>
          </p:nvSpPr>
          <p:spPr bwMode="auto">
            <a:xfrm>
              <a:off x="405" y="753"/>
              <a:ext cx="5046" cy="3486"/>
            </a:xfrm>
            <a:prstGeom prst="rect">
              <a:avLst/>
            </a:prstGeom>
            <a:noFill/>
            <a:ln w="19050">
              <a:solidFill>
                <a:schemeClr val="tx1"/>
              </a:solidFill>
              <a:miter lim="800000"/>
              <a:headEnd/>
              <a:tailEnd/>
            </a:ln>
            <a:effectLst/>
          </p:spPr>
          <p:txBody>
            <a:bodyPr wrap="none" anchor="ctr"/>
            <a:lstStyle/>
            <a:p>
              <a:endParaRPr lang="zh-CN" altLang="en-US"/>
            </a:p>
          </p:txBody>
        </p:sp>
      </p:grpSp>
      <p:sp>
        <p:nvSpPr>
          <p:cNvPr id="32775" name="Text Box 7"/>
          <p:cNvSpPr txBox="1">
            <a:spLocks noChangeArrowheads="1"/>
          </p:cNvSpPr>
          <p:nvPr/>
        </p:nvSpPr>
        <p:spPr bwMode="auto">
          <a:xfrm>
            <a:off x="3741738" y="5972175"/>
            <a:ext cx="676275" cy="366713"/>
          </a:xfrm>
          <a:prstGeom prst="rect">
            <a:avLst/>
          </a:prstGeom>
          <a:solidFill>
            <a:schemeClr val="bg1"/>
          </a:solidFill>
          <a:ln w="9525">
            <a:noFill/>
            <a:miter lim="800000"/>
            <a:headEnd/>
            <a:tailEnd/>
          </a:ln>
          <a:effectLst/>
        </p:spPr>
        <p:txBody>
          <a:bodyPr>
            <a:spAutoFit/>
          </a:bodyPr>
          <a:lstStyle/>
          <a:p>
            <a:pPr>
              <a:spcBef>
                <a:spcPct val="50000"/>
              </a:spcBef>
            </a:pPr>
            <a:r>
              <a:rPr lang="zh-CN" altLang="en-US" b="1">
                <a:latin typeface="Times New Roman" pitchFamily="18" charset="0"/>
                <a:ea typeface="宋体" pitchFamily="2" charset="-122"/>
              </a:rPr>
              <a:t>武昌</a:t>
            </a:r>
            <a:endParaRPr lang="zh-CN" altLang="en-US">
              <a:latin typeface="Times New Roman" pitchFamily="18" charset="0"/>
              <a:ea typeface="宋体" pitchFamily="2" charset="-122"/>
            </a:endParaRPr>
          </a:p>
        </p:txBody>
      </p:sp>
      <p:sp>
        <p:nvSpPr>
          <p:cNvPr id="32776" name="Text Box 8"/>
          <p:cNvSpPr txBox="1">
            <a:spLocks noChangeArrowheads="1"/>
          </p:cNvSpPr>
          <p:nvPr/>
        </p:nvSpPr>
        <p:spPr bwMode="auto">
          <a:xfrm>
            <a:off x="1524000" y="3811588"/>
            <a:ext cx="338138" cy="641350"/>
          </a:xfrm>
          <a:prstGeom prst="rect">
            <a:avLst/>
          </a:prstGeom>
          <a:solidFill>
            <a:schemeClr val="bg1"/>
          </a:solidFill>
          <a:ln w="9525">
            <a:noFill/>
            <a:miter lim="800000"/>
            <a:headEnd/>
            <a:tailEnd/>
          </a:ln>
          <a:effectLst/>
        </p:spPr>
        <p:txBody>
          <a:bodyPr>
            <a:spAutoFit/>
          </a:bodyPr>
          <a:lstStyle/>
          <a:p>
            <a:pPr>
              <a:spcBef>
                <a:spcPct val="50000"/>
              </a:spcBef>
            </a:pPr>
            <a:r>
              <a:rPr lang="zh-CN" altLang="en-US" b="1">
                <a:latin typeface="Times New Roman" pitchFamily="18" charset="0"/>
                <a:ea typeface="宋体" pitchFamily="2" charset="-122"/>
              </a:rPr>
              <a:t>西安</a:t>
            </a:r>
          </a:p>
        </p:txBody>
      </p:sp>
      <p:sp>
        <p:nvSpPr>
          <p:cNvPr id="32777" name="Text Box 9"/>
          <p:cNvSpPr txBox="1">
            <a:spLocks noChangeArrowheads="1"/>
          </p:cNvSpPr>
          <p:nvPr/>
        </p:nvSpPr>
        <p:spPr bwMode="auto">
          <a:xfrm>
            <a:off x="1524000" y="2789238"/>
            <a:ext cx="769938" cy="366712"/>
          </a:xfrm>
          <a:prstGeom prst="rect">
            <a:avLst/>
          </a:prstGeom>
          <a:solidFill>
            <a:schemeClr val="bg1">
              <a:alpha val="50000"/>
            </a:schemeClr>
          </a:solidFill>
          <a:ln w="9525">
            <a:noFill/>
            <a:miter lim="800000"/>
            <a:headEnd/>
            <a:tailEnd/>
          </a:ln>
          <a:effectLst/>
        </p:spPr>
        <p:txBody>
          <a:bodyPr>
            <a:spAutoFit/>
          </a:bodyPr>
          <a:lstStyle/>
          <a:p>
            <a:pPr>
              <a:spcBef>
                <a:spcPct val="50000"/>
              </a:spcBef>
            </a:pPr>
            <a:r>
              <a:rPr lang="en-US" altLang="zh-CN" b="1">
                <a:solidFill>
                  <a:srgbClr val="FF6699"/>
                </a:solidFill>
                <a:latin typeface="Times New Roman" pitchFamily="18" charset="0"/>
                <a:ea typeface="宋体" pitchFamily="2" charset="-122"/>
              </a:rPr>
              <a:t> </a:t>
            </a:r>
            <a:r>
              <a:rPr lang="zh-CN" altLang="en-US" b="1">
                <a:solidFill>
                  <a:srgbClr val="FF6699"/>
                </a:solidFill>
                <a:latin typeface="Times New Roman" pitchFamily="18" charset="0"/>
                <a:ea typeface="宋体" pitchFamily="2" charset="-122"/>
              </a:rPr>
              <a:t>延安</a:t>
            </a:r>
            <a:endParaRPr lang="zh-CN" altLang="en-US" sz="2400">
              <a:solidFill>
                <a:schemeClr val="hlink"/>
              </a:solidFill>
              <a:latin typeface="Times New Roman" pitchFamily="18" charset="0"/>
              <a:ea typeface="宋体" pitchFamily="2" charset="-122"/>
            </a:endParaRPr>
          </a:p>
        </p:txBody>
      </p:sp>
      <p:sp>
        <p:nvSpPr>
          <p:cNvPr id="32778" name="Text Box 10"/>
          <p:cNvSpPr txBox="1">
            <a:spLocks noChangeArrowheads="1"/>
          </p:cNvSpPr>
          <p:nvPr/>
        </p:nvSpPr>
        <p:spPr bwMode="auto">
          <a:xfrm>
            <a:off x="5505450" y="3081338"/>
            <a:ext cx="928688" cy="366712"/>
          </a:xfrm>
          <a:prstGeom prst="rect">
            <a:avLst/>
          </a:prstGeom>
          <a:solidFill>
            <a:schemeClr val="bg1"/>
          </a:solidFill>
          <a:ln w="9525">
            <a:noFill/>
            <a:miter lim="800000"/>
            <a:headEnd/>
            <a:tailEnd/>
          </a:ln>
          <a:effectLst/>
        </p:spPr>
        <p:txBody>
          <a:bodyPr>
            <a:spAutoFit/>
          </a:bodyPr>
          <a:lstStyle/>
          <a:p>
            <a:pPr>
              <a:spcBef>
                <a:spcPct val="50000"/>
              </a:spcBef>
            </a:pPr>
            <a:r>
              <a:rPr lang="zh-CN" altLang="en-US" b="1">
                <a:latin typeface="Times New Roman" pitchFamily="18" charset="0"/>
                <a:ea typeface="宋体" pitchFamily="2" charset="-122"/>
              </a:rPr>
              <a:t>孟良崮</a:t>
            </a:r>
            <a:endParaRPr lang="zh-CN" altLang="en-US" sz="1600" b="1">
              <a:latin typeface="Times New Roman" pitchFamily="18" charset="0"/>
              <a:ea typeface="宋体" pitchFamily="2" charset="-122"/>
            </a:endParaRPr>
          </a:p>
        </p:txBody>
      </p:sp>
      <p:sp>
        <p:nvSpPr>
          <p:cNvPr id="32779" name="Text Box 11"/>
          <p:cNvSpPr txBox="1">
            <a:spLocks noChangeArrowheads="1"/>
          </p:cNvSpPr>
          <p:nvPr/>
        </p:nvSpPr>
        <p:spPr bwMode="auto">
          <a:xfrm>
            <a:off x="4422775" y="4564063"/>
            <a:ext cx="746125" cy="1187450"/>
          </a:xfrm>
          <a:prstGeom prst="rect">
            <a:avLst/>
          </a:prstGeom>
          <a:noFill/>
          <a:ln w="9525">
            <a:noFill/>
            <a:miter lim="800000"/>
            <a:headEnd/>
            <a:tailEnd/>
          </a:ln>
          <a:effectLst/>
        </p:spPr>
        <p:txBody>
          <a:bodyPr>
            <a:spAutoFit/>
          </a:bodyPr>
          <a:lstStyle/>
          <a:p>
            <a:pPr>
              <a:spcBef>
                <a:spcPct val="50000"/>
              </a:spcBef>
            </a:pPr>
            <a:r>
              <a:rPr lang="zh-CN" altLang="en-US" sz="2400" b="1">
                <a:solidFill>
                  <a:srgbClr val="CC3399"/>
                </a:solidFill>
                <a:latin typeface="Times New Roman" pitchFamily="18" charset="0"/>
                <a:ea typeface="宋体" pitchFamily="2" charset="-122"/>
              </a:rPr>
              <a:t>大别山</a:t>
            </a:r>
            <a:endParaRPr lang="zh-CN" altLang="en-US" sz="2400">
              <a:latin typeface="Times New Roman" pitchFamily="18" charset="0"/>
              <a:ea typeface="宋体" pitchFamily="2" charset="-122"/>
            </a:endParaRPr>
          </a:p>
        </p:txBody>
      </p:sp>
      <p:grpSp>
        <p:nvGrpSpPr>
          <p:cNvPr id="32780" name="Group 12"/>
          <p:cNvGrpSpPr>
            <a:grpSpLocks/>
          </p:cNvGrpSpPr>
          <p:nvPr/>
        </p:nvGrpSpPr>
        <p:grpSpPr bwMode="auto">
          <a:xfrm>
            <a:off x="2217738" y="3595688"/>
            <a:ext cx="1524000" cy="1314450"/>
            <a:chOff x="1397" y="2265"/>
            <a:chExt cx="960" cy="828"/>
          </a:xfrm>
        </p:grpSpPr>
        <p:sp>
          <p:nvSpPr>
            <p:cNvPr id="32781" name="AutoShape 13"/>
            <p:cNvSpPr>
              <a:spLocks noChangeArrowheads="1"/>
            </p:cNvSpPr>
            <p:nvPr/>
          </p:nvSpPr>
          <p:spPr bwMode="auto">
            <a:xfrm rot="7436404">
              <a:off x="1883" y="2335"/>
              <a:ext cx="544" cy="404"/>
            </a:xfrm>
            <a:prstGeom prst="notchedRightArrow">
              <a:avLst>
                <a:gd name="adj1" fmla="val 50000"/>
                <a:gd name="adj2" fmla="val 33663"/>
              </a:avLst>
            </a:prstGeom>
            <a:solidFill>
              <a:srgbClr val="FF6699"/>
            </a:solidFill>
            <a:ln w="9525">
              <a:noFill/>
              <a:miter lim="800000"/>
              <a:headEnd/>
              <a:tailEnd/>
            </a:ln>
            <a:effectLst/>
          </p:spPr>
          <p:txBody>
            <a:bodyPr wrap="none" anchor="ctr"/>
            <a:lstStyle/>
            <a:p>
              <a:endParaRPr lang="zh-CN" altLang="en-US"/>
            </a:p>
          </p:txBody>
        </p:sp>
        <p:sp>
          <p:nvSpPr>
            <p:cNvPr id="32782" name="Text Box 14"/>
            <p:cNvSpPr txBox="1">
              <a:spLocks noChangeArrowheads="1"/>
            </p:cNvSpPr>
            <p:nvPr/>
          </p:nvSpPr>
          <p:spPr bwMode="auto">
            <a:xfrm>
              <a:off x="1397" y="2805"/>
              <a:ext cx="779" cy="288"/>
            </a:xfrm>
            <a:prstGeom prst="rect">
              <a:avLst/>
            </a:prstGeom>
            <a:noFill/>
            <a:ln w="9525">
              <a:noFill/>
              <a:miter lim="800000"/>
              <a:headEnd/>
              <a:tailEnd/>
            </a:ln>
            <a:effectLst/>
          </p:spPr>
          <p:txBody>
            <a:bodyPr>
              <a:spAutoFit/>
            </a:bodyPr>
            <a:lstStyle/>
            <a:p>
              <a:pPr>
                <a:spcBef>
                  <a:spcPct val="50000"/>
                </a:spcBef>
              </a:pPr>
              <a:r>
                <a:rPr lang="zh-CN" altLang="en-US" sz="2400" b="1">
                  <a:solidFill>
                    <a:srgbClr val="CC3399"/>
                  </a:solidFill>
                  <a:latin typeface="Times New Roman" pitchFamily="18" charset="0"/>
                  <a:ea typeface="宋体" pitchFamily="2" charset="-122"/>
                </a:rPr>
                <a:t>豫陕鄂</a:t>
              </a:r>
              <a:endParaRPr lang="zh-CN" altLang="en-US" sz="2400">
                <a:latin typeface="Times New Roman" pitchFamily="18" charset="0"/>
                <a:ea typeface="宋体" pitchFamily="2" charset="-122"/>
              </a:endParaRPr>
            </a:p>
          </p:txBody>
        </p:sp>
      </p:grpSp>
      <p:grpSp>
        <p:nvGrpSpPr>
          <p:cNvPr id="32783" name="Group 15"/>
          <p:cNvGrpSpPr>
            <a:grpSpLocks/>
          </p:cNvGrpSpPr>
          <p:nvPr/>
        </p:nvGrpSpPr>
        <p:grpSpPr bwMode="auto">
          <a:xfrm>
            <a:off x="4976813" y="3448050"/>
            <a:ext cx="1747837" cy="1462088"/>
            <a:chOff x="3135" y="2172"/>
            <a:chExt cx="1101" cy="921"/>
          </a:xfrm>
        </p:grpSpPr>
        <p:sp>
          <p:nvSpPr>
            <p:cNvPr id="32784" name="AutoShape 16"/>
            <p:cNvSpPr>
              <a:spLocks noChangeArrowheads="1"/>
            </p:cNvSpPr>
            <p:nvPr/>
          </p:nvSpPr>
          <p:spPr bwMode="auto">
            <a:xfrm rot="5438381">
              <a:off x="3744" y="2331"/>
              <a:ext cx="651" cy="333"/>
            </a:xfrm>
            <a:prstGeom prst="notchedRightArrow">
              <a:avLst>
                <a:gd name="adj1" fmla="val 50000"/>
                <a:gd name="adj2" fmla="val 48874"/>
              </a:avLst>
            </a:prstGeom>
            <a:noFill/>
            <a:ln w="9525">
              <a:noFill/>
              <a:miter lim="800000"/>
              <a:headEnd/>
              <a:tailEnd/>
            </a:ln>
            <a:effectLst/>
          </p:spPr>
          <p:txBody>
            <a:bodyPr wrap="none" anchor="ctr"/>
            <a:lstStyle/>
            <a:p>
              <a:endParaRPr lang="zh-CN" altLang="en-US"/>
            </a:p>
          </p:txBody>
        </p:sp>
        <p:sp>
          <p:nvSpPr>
            <p:cNvPr id="32785" name="AutoShape 17"/>
            <p:cNvSpPr>
              <a:spLocks noChangeArrowheads="1"/>
            </p:cNvSpPr>
            <p:nvPr/>
          </p:nvSpPr>
          <p:spPr bwMode="auto">
            <a:xfrm rot="5400000">
              <a:off x="3029" y="2384"/>
              <a:ext cx="545" cy="333"/>
            </a:xfrm>
            <a:prstGeom prst="notchedRightArrow">
              <a:avLst>
                <a:gd name="adj1" fmla="val 50000"/>
                <a:gd name="adj2" fmla="val 40916"/>
              </a:avLst>
            </a:prstGeom>
            <a:solidFill>
              <a:srgbClr val="FF6699"/>
            </a:solidFill>
            <a:ln w="9525">
              <a:noFill/>
              <a:miter lim="800000"/>
              <a:headEnd/>
              <a:tailEnd/>
            </a:ln>
            <a:effectLst/>
          </p:spPr>
          <p:txBody>
            <a:bodyPr wrap="none" anchor="ctr"/>
            <a:lstStyle/>
            <a:p>
              <a:endParaRPr lang="zh-CN" altLang="en-US"/>
            </a:p>
          </p:txBody>
        </p:sp>
        <p:sp>
          <p:nvSpPr>
            <p:cNvPr id="32786" name="Text Box 18"/>
            <p:cNvSpPr txBox="1">
              <a:spLocks noChangeArrowheads="1"/>
            </p:cNvSpPr>
            <p:nvPr/>
          </p:nvSpPr>
          <p:spPr bwMode="auto">
            <a:xfrm>
              <a:off x="3180" y="2805"/>
              <a:ext cx="723" cy="288"/>
            </a:xfrm>
            <a:prstGeom prst="rect">
              <a:avLst/>
            </a:prstGeom>
            <a:solidFill>
              <a:schemeClr val="bg1"/>
            </a:solidFill>
            <a:ln w="9525">
              <a:noFill/>
              <a:miter lim="800000"/>
              <a:headEnd/>
              <a:tailEnd/>
            </a:ln>
            <a:effectLst/>
          </p:spPr>
          <p:txBody>
            <a:bodyPr>
              <a:spAutoFit/>
            </a:bodyPr>
            <a:lstStyle/>
            <a:p>
              <a:pPr>
                <a:spcBef>
                  <a:spcPct val="50000"/>
                </a:spcBef>
              </a:pPr>
              <a:r>
                <a:rPr lang="zh-CN" altLang="en-US" sz="2400" b="1">
                  <a:solidFill>
                    <a:srgbClr val="CC3399"/>
                  </a:solidFill>
                  <a:latin typeface="Times New Roman" pitchFamily="18" charset="0"/>
                  <a:ea typeface="宋体" pitchFamily="2" charset="-122"/>
                </a:rPr>
                <a:t>豫皖苏</a:t>
              </a:r>
              <a:endParaRPr lang="zh-CN" altLang="en-US" sz="2400" b="1">
                <a:latin typeface="Times New Roman" pitchFamily="18" charset="0"/>
                <a:ea typeface="宋体" pitchFamily="2" charset="-122"/>
              </a:endParaRPr>
            </a:p>
          </p:txBody>
        </p:sp>
      </p:grpSp>
      <p:grpSp>
        <p:nvGrpSpPr>
          <p:cNvPr id="32787" name="Group 19"/>
          <p:cNvGrpSpPr>
            <a:grpSpLocks/>
          </p:cNvGrpSpPr>
          <p:nvPr/>
        </p:nvGrpSpPr>
        <p:grpSpPr bwMode="auto">
          <a:xfrm>
            <a:off x="4200525" y="4041775"/>
            <a:ext cx="968375" cy="1930400"/>
            <a:chOff x="4637" y="1739"/>
            <a:chExt cx="610" cy="1216"/>
          </a:xfrm>
        </p:grpSpPr>
        <p:sp>
          <p:nvSpPr>
            <p:cNvPr id="32788" name="AutoShape 20"/>
            <p:cNvSpPr>
              <a:spLocks noChangeArrowheads="1"/>
            </p:cNvSpPr>
            <p:nvPr/>
          </p:nvSpPr>
          <p:spPr bwMode="auto">
            <a:xfrm>
              <a:off x="5119" y="2002"/>
              <a:ext cx="128" cy="953"/>
            </a:xfrm>
            <a:prstGeom prst="curvedLeftArrow">
              <a:avLst>
                <a:gd name="adj1" fmla="val 148906"/>
                <a:gd name="adj2" fmla="val 297813"/>
                <a:gd name="adj3" fmla="val 33333"/>
              </a:avLst>
            </a:prstGeom>
            <a:solidFill>
              <a:srgbClr val="FF6699"/>
            </a:solidFill>
            <a:ln w="9525">
              <a:noFill/>
              <a:miter lim="800000"/>
              <a:headEnd/>
              <a:tailEnd/>
            </a:ln>
            <a:effectLst/>
          </p:spPr>
          <p:txBody>
            <a:bodyPr wrap="none" anchor="ctr"/>
            <a:lstStyle/>
            <a:p>
              <a:endParaRPr lang="zh-CN" altLang="en-US"/>
            </a:p>
          </p:txBody>
        </p:sp>
        <p:sp>
          <p:nvSpPr>
            <p:cNvPr id="32789" name="AutoShape 21"/>
            <p:cNvSpPr>
              <a:spLocks noChangeArrowheads="1"/>
            </p:cNvSpPr>
            <p:nvPr/>
          </p:nvSpPr>
          <p:spPr bwMode="auto">
            <a:xfrm>
              <a:off x="4637" y="1739"/>
              <a:ext cx="140" cy="1066"/>
            </a:xfrm>
            <a:prstGeom prst="curvedRightArrow">
              <a:avLst>
                <a:gd name="adj1" fmla="val 152286"/>
                <a:gd name="adj2" fmla="val 304571"/>
                <a:gd name="adj3" fmla="val 33333"/>
              </a:avLst>
            </a:prstGeom>
            <a:solidFill>
              <a:srgbClr val="FF6699"/>
            </a:solidFill>
            <a:ln w="9525">
              <a:noFill/>
              <a:miter lim="800000"/>
              <a:headEnd/>
              <a:tailEnd/>
            </a:ln>
            <a:effectLst/>
          </p:spPr>
          <p:txBody>
            <a:bodyPr wrap="none" anchor="ctr"/>
            <a:lstStyle/>
            <a:p>
              <a:endParaRPr lang="zh-CN" altLang="en-US"/>
            </a:p>
          </p:txBody>
        </p:sp>
      </p:grpSp>
      <p:sp>
        <p:nvSpPr>
          <p:cNvPr id="32790" name="AutoShape 22"/>
          <p:cNvSpPr>
            <a:spLocks noChangeArrowheads="1"/>
          </p:cNvSpPr>
          <p:nvPr/>
        </p:nvSpPr>
        <p:spPr bwMode="auto">
          <a:xfrm rot="-1660568">
            <a:off x="1524000" y="2336800"/>
            <a:ext cx="693738" cy="101600"/>
          </a:xfrm>
          <a:prstGeom prst="rightArrow">
            <a:avLst>
              <a:gd name="adj1" fmla="val 50000"/>
              <a:gd name="adj2" fmla="val 170703"/>
            </a:avLst>
          </a:prstGeom>
          <a:solidFill>
            <a:srgbClr val="FF6699"/>
          </a:solidFill>
          <a:ln w="9525">
            <a:noFill/>
            <a:miter lim="800000"/>
            <a:headEnd/>
            <a:tailEnd/>
          </a:ln>
          <a:effectLst/>
        </p:spPr>
        <p:txBody>
          <a:bodyPr wrap="none" anchor="ctr"/>
          <a:lstStyle/>
          <a:p>
            <a:endParaRPr lang="zh-CN" altLang="en-US"/>
          </a:p>
        </p:txBody>
      </p:sp>
      <p:grpSp>
        <p:nvGrpSpPr>
          <p:cNvPr id="32791" name="Group 23"/>
          <p:cNvGrpSpPr>
            <a:grpSpLocks/>
          </p:cNvGrpSpPr>
          <p:nvPr/>
        </p:nvGrpSpPr>
        <p:grpSpPr bwMode="auto">
          <a:xfrm>
            <a:off x="5540375" y="2438400"/>
            <a:ext cx="1690688" cy="347663"/>
            <a:chOff x="3490" y="1536"/>
            <a:chExt cx="1065" cy="219"/>
          </a:xfrm>
        </p:grpSpPr>
        <p:sp>
          <p:nvSpPr>
            <p:cNvPr id="32792" name="AutoShape 24"/>
            <p:cNvSpPr>
              <a:spLocks noChangeArrowheads="1"/>
            </p:cNvSpPr>
            <p:nvPr/>
          </p:nvSpPr>
          <p:spPr bwMode="auto">
            <a:xfrm>
              <a:off x="4128" y="1536"/>
              <a:ext cx="427" cy="64"/>
            </a:xfrm>
            <a:prstGeom prst="leftArrow">
              <a:avLst>
                <a:gd name="adj1" fmla="val 50000"/>
                <a:gd name="adj2" fmla="val 166797"/>
              </a:avLst>
            </a:prstGeom>
            <a:solidFill>
              <a:srgbClr val="FF6699"/>
            </a:solidFill>
            <a:ln w="9525">
              <a:noFill/>
              <a:miter lim="800000"/>
              <a:headEnd/>
              <a:tailEnd/>
            </a:ln>
            <a:effectLst/>
          </p:spPr>
          <p:txBody>
            <a:bodyPr wrap="none" anchor="ctr"/>
            <a:lstStyle/>
            <a:p>
              <a:endParaRPr lang="zh-CN" altLang="en-US"/>
            </a:p>
          </p:txBody>
        </p:sp>
        <p:sp>
          <p:nvSpPr>
            <p:cNvPr id="32793" name="AutoShape 25"/>
            <p:cNvSpPr>
              <a:spLocks noChangeArrowheads="1"/>
            </p:cNvSpPr>
            <p:nvPr/>
          </p:nvSpPr>
          <p:spPr bwMode="auto">
            <a:xfrm rot="-1721733">
              <a:off x="3490" y="1668"/>
              <a:ext cx="293" cy="87"/>
            </a:xfrm>
            <a:prstGeom prst="leftArrow">
              <a:avLst>
                <a:gd name="adj1" fmla="val 50000"/>
                <a:gd name="adj2" fmla="val 84195"/>
              </a:avLst>
            </a:prstGeom>
            <a:solidFill>
              <a:srgbClr val="FF6699"/>
            </a:solidFill>
            <a:ln w="9525">
              <a:noFill/>
              <a:miter lim="800000"/>
              <a:headEnd/>
              <a:tailEnd/>
            </a:ln>
            <a:effectLst/>
          </p:spPr>
          <p:txBody>
            <a:bodyPr wrap="none" anchor="ctr"/>
            <a:lstStyle/>
            <a:p>
              <a:endParaRPr lang="zh-CN" altLang="en-US"/>
            </a:p>
          </p:txBody>
        </p:sp>
      </p:grpSp>
      <p:sp>
        <p:nvSpPr>
          <p:cNvPr id="32794" name="AutoShape 26"/>
          <p:cNvSpPr>
            <a:spLocks noChangeArrowheads="1"/>
          </p:cNvSpPr>
          <p:nvPr/>
        </p:nvSpPr>
        <p:spPr bwMode="auto">
          <a:xfrm>
            <a:off x="5505450" y="2998788"/>
            <a:ext cx="119063" cy="157162"/>
          </a:xfrm>
          <a:prstGeom prst="triangle">
            <a:avLst>
              <a:gd name="adj" fmla="val 50000"/>
            </a:avLst>
          </a:prstGeom>
          <a:solidFill>
            <a:srgbClr val="FF6600"/>
          </a:solidFill>
          <a:ln w="9525">
            <a:solidFill>
              <a:schemeClr val="tx1"/>
            </a:solidFill>
            <a:miter lim="800000"/>
            <a:headEnd/>
            <a:tailEnd/>
          </a:ln>
          <a:effectLst/>
        </p:spPr>
        <p:txBody>
          <a:bodyPr wrap="none" anchor="ctr"/>
          <a:lstStyle/>
          <a:p>
            <a:endParaRPr lang="zh-CN" altLang="en-US"/>
          </a:p>
        </p:txBody>
      </p:sp>
      <p:sp>
        <p:nvSpPr>
          <p:cNvPr id="32795" name="Text Box 27"/>
          <p:cNvSpPr txBox="1">
            <a:spLocks noChangeArrowheads="1"/>
          </p:cNvSpPr>
          <p:nvPr/>
        </p:nvSpPr>
        <p:spPr bwMode="auto">
          <a:xfrm rot="1328135">
            <a:off x="4200525" y="2336800"/>
            <a:ext cx="1281113" cy="3781425"/>
          </a:xfrm>
          <a:prstGeom prst="rect">
            <a:avLst/>
          </a:prstGeom>
          <a:solidFill>
            <a:schemeClr val="bg1"/>
          </a:solidFill>
          <a:ln w="9525">
            <a:noFill/>
            <a:miter lim="800000"/>
            <a:headEnd/>
            <a:tailEnd/>
          </a:ln>
          <a:effectLst/>
        </p:spPr>
        <p:txBody>
          <a:bodyPr vert="eaVert">
            <a:spAutoFit/>
          </a:bodyPr>
          <a:lstStyle/>
          <a:p>
            <a:pPr>
              <a:spcBef>
                <a:spcPct val="50000"/>
              </a:spcBef>
            </a:pPr>
            <a:r>
              <a:rPr lang="zh-CN" altLang="en-US" sz="7200">
                <a:solidFill>
                  <a:srgbClr val="990099"/>
                </a:solidFill>
                <a:latin typeface="Times New Roman" pitchFamily="18" charset="0"/>
                <a:ea typeface="隶书" pitchFamily="49" charset="-122"/>
              </a:rPr>
              <a:t>三军配合</a:t>
            </a:r>
          </a:p>
        </p:txBody>
      </p:sp>
      <p:sp>
        <p:nvSpPr>
          <p:cNvPr id="32796" name="Text Box 28"/>
          <p:cNvSpPr txBox="1">
            <a:spLocks noChangeArrowheads="1"/>
          </p:cNvSpPr>
          <p:nvPr/>
        </p:nvSpPr>
        <p:spPr bwMode="auto">
          <a:xfrm rot="1328135">
            <a:off x="4224338" y="2336800"/>
            <a:ext cx="1281112" cy="3781425"/>
          </a:xfrm>
          <a:prstGeom prst="rect">
            <a:avLst/>
          </a:prstGeom>
          <a:solidFill>
            <a:schemeClr val="bg1"/>
          </a:solidFill>
          <a:ln w="9525">
            <a:noFill/>
            <a:miter lim="800000"/>
            <a:headEnd/>
            <a:tailEnd/>
          </a:ln>
          <a:effectLst/>
        </p:spPr>
        <p:txBody>
          <a:bodyPr vert="eaVert">
            <a:spAutoFit/>
          </a:bodyPr>
          <a:lstStyle/>
          <a:p>
            <a:pPr>
              <a:spcBef>
                <a:spcPct val="50000"/>
              </a:spcBef>
            </a:pPr>
            <a:r>
              <a:rPr lang="zh-CN" altLang="en-US" sz="7200">
                <a:solidFill>
                  <a:srgbClr val="990099"/>
                </a:solidFill>
                <a:latin typeface="Times New Roman" pitchFamily="18" charset="0"/>
                <a:ea typeface="隶书" pitchFamily="49" charset="-122"/>
              </a:rPr>
              <a:t>三军配合</a:t>
            </a:r>
          </a:p>
        </p:txBody>
      </p:sp>
      <p:sp>
        <p:nvSpPr>
          <p:cNvPr id="32797" name="Text Box 29"/>
          <p:cNvSpPr txBox="1">
            <a:spLocks noChangeArrowheads="1"/>
          </p:cNvSpPr>
          <p:nvPr/>
        </p:nvSpPr>
        <p:spPr bwMode="auto">
          <a:xfrm>
            <a:off x="6196013" y="4691063"/>
            <a:ext cx="660400" cy="366712"/>
          </a:xfrm>
          <a:prstGeom prst="rect">
            <a:avLst/>
          </a:prstGeom>
          <a:solidFill>
            <a:schemeClr val="bg1"/>
          </a:solidFill>
          <a:ln w="9525">
            <a:noFill/>
            <a:miter lim="800000"/>
            <a:headEnd/>
            <a:tailEnd/>
          </a:ln>
          <a:effectLst/>
        </p:spPr>
        <p:txBody>
          <a:bodyPr>
            <a:spAutoFit/>
          </a:bodyPr>
          <a:lstStyle/>
          <a:p>
            <a:pPr>
              <a:spcBef>
                <a:spcPct val="50000"/>
              </a:spcBef>
            </a:pPr>
            <a:r>
              <a:rPr lang="zh-CN" altLang="en-US" b="1">
                <a:latin typeface="Times New Roman" pitchFamily="18" charset="0"/>
                <a:ea typeface="宋体" pitchFamily="2" charset="-122"/>
              </a:rPr>
              <a:t>南京</a:t>
            </a:r>
            <a:endParaRPr lang="zh-CN" altLang="en-US">
              <a:latin typeface="Times New Roman" pitchFamily="18" charset="0"/>
              <a:ea typeface="宋体" pitchFamily="2" charset="-122"/>
            </a:endParaRPr>
          </a:p>
        </p:txBody>
      </p:sp>
      <p:grpSp>
        <p:nvGrpSpPr>
          <p:cNvPr id="32798" name="Group 30"/>
          <p:cNvGrpSpPr>
            <a:grpSpLocks/>
          </p:cNvGrpSpPr>
          <p:nvPr/>
        </p:nvGrpSpPr>
        <p:grpSpPr bwMode="auto">
          <a:xfrm>
            <a:off x="2663825" y="1852613"/>
            <a:ext cx="3889375" cy="2838450"/>
            <a:chOff x="4052" y="1171"/>
            <a:chExt cx="2450" cy="1788"/>
          </a:xfrm>
        </p:grpSpPr>
        <p:sp>
          <p:nvSpPr>
            <p:cNvPr id="32799" name="Text Box 31"/>
            <p:cNvSpPr txBox="1">
              <a:spLocks noChangeArrowheads="1"/>
            </p:cNvSpPr>
            <p:nvPr/>
          </p:nvSpPr>
          <p:spPr bwMode="auto">
            <a:xfrm>
              <a:off x="4052" y="1171"/>
              <a:ext cx="2450" cy="749"/>
            </a:xfrm>
            <a:prstGeom prst="rect">
              <a:avLst/>
            </a:prstGeom>
            <a:solidFill>
              <a:schemeClr val="bg1"/>
            </a:solidFill>
            <a:ln w="9525">
              <a:noFill/>
              <a:miter lim="800000"/>
              <a:headEnd/>
              <a:tailEnd/>
            </a:ln>
            <a:effectLst/>
          </p:spPr>
          <p:txBody>
            <a:bodyPr>
              <a:spAutoFit/>
            </a:bodyPr>
            <a:lstStyle/>
            <a:p>
              <a:pPr>
                <a:spcBef>
                  <a:spcPct val="50000"/>
                </a:spcBef>
              </a:pPr>
              <a:r>
                <a:rPr lang="zh-CN" altLang="en-US" sz="7200">
                  <a:solidFill>
                    <a:srgbClr val="990099"/>
                  </a:solidFill>
                  <a:latin typeface="Times New Roman" pitchFamily="18" charset="0"/>
                  <a:ea typeface="隶书" pitchFamily="49" charset="-122"/>
                </a:rPr>
                <a:t>两翼牵制</a:t>
              </a:r>
              <a:endParaRPr lang="zh-CN" altLang="en-US" sz="3200">
                <a:solidFill>
                  <a:srgbClr val="00CC00"/>
                </a:solidFill>
                <a:latin typeface="Times New Roman" pitchFamily="18" charset="0"/>
                <a:ea typeface="隶书" pitchFamily="49" charset="-122"/>
              </a:endParaRPr>
            </a:p>
          </p:txBody>
        </p:sp>
        <p:sp>
          <p:nvSpPr>
            <p:cNvPr id="32800" name="Text Box 32"/>
            <p:cNvSpPr txBox="1">
              <a:spLocks noChangeArrowheads="1"/>
            </p:cNvSpPr>
            <p:nvPr/>
          </p:nvSpPr>
          <p:spPr bwMode="auto">
            <a:xfrm>
              <a:off x="4052" y="2210"/>
              <a:ext cx="2425" cy="749"/>
            </a:xfrm>
            <a:prstGeom prst="rect">
              <a:avLst/>
            </a:prstGeom>
            <a:solidFill>
              <a:schemeClr val="bg1"/>
            </a:solidFill>
            <a:ln w="9525">
              <a:noFill/>
              <a:miter lim="800000"/>
              <a:headEnd/>
              <a:tailEnd/>
            </a:ln>
            <a:effectLst/>
          </p:spPr>
          <p:txBody>
            <a:bodyPr>
              <a:spAutoFit/>
            </a:bodyPr>
            <a:lstStyle/>
            <a:p>
              <a:pPr>
                <a:spcBef>
                  <a:spcPct val="50000"/>
                </a:spcBef>
              </a:pPr>
              <a:r>
                <a:rPr lang="zh-CN" altLang="en-US" sz="7200">
                  <a:solidFill>
                    <a:srgbClr val="990099"/>
                  </a:solidFill>
                  <a:latin typeface="Times New Roman" pitchFamily="18" charset="0"/>
                  <a:ea typeface="隶书" pitchFamily="49" charset="-122"/>
                </a:rPr>
                <a:t>三军配合</a:t>
              </a:r>
              <a:endParaRPr lang="zh-CN" altLang="en-US" sz="3200">
                <a:solidFill>
                  <a:srgbClr val="00CC00"/>
                </a:solidFill>
                <a:latin typeface="Times New Roman" pitchFamily="18" charset="0"/>
                <a:ea typeface="隶书" pitchFamily="49" charset="-122"/>
              </a:endParaRPr>
            </a:p>
          </p:txBody>
        </p:sp>
      </p:grpSp>
      <p:sp>
        <p:nvSpPr>
          <p:cNvPr id="32801" name="Rectangle 33"/>
          <p:cNvSpPr>
            <a:spLocks noGrp="1" noChangeArrowheads="1"/>
          </p:cNvSpPr>
          <p:nvPr>
            <p:ph type="title"/>
          </p:nvPr>
        </p:nvSpPr>
        <p:spPr>
          <a:xfrm>
            <a:off x="179388" y="188913"/>
            <a:ext cx="7488237" cy="655637"/>
          </a:xfrm>
        </p:spPr>
        <p:txBody>
          <a:bodyPr/>
          <a:lstStyle/>
          <a:p>
            <a:r>
              <a:rPr lang="zh-CN" altLang="en-US" dirty="0"/>
              <a:t>中国人民解放军挺进中原</a:t>
            </a:r>
          </a:p>
        </p:txBody>
      </p:sp>
    </p:spTree>
  </p:cSld>
  <p:clrMapOvr>
    <a:masterClrMapping/>
  </p:clrMapOvr>
  <p:transition spd="slow">
    <p:split dir="in"/>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1" fill="hold" nodeType="clickEffect">
                                  <p:stCondLst>
                                    <p:cond delay="0"/>
                                  </p:stCondLst>
                                  <p:childTnLst>
                                    <p:set>
                                      <p:cBhvr>
                                        <p:cTn id="6" dur="1" fill="hold">
                                          <p:stCondLst>
                                            <p:cond delay="0"/>
                                          </p:stCondLst>
                                        </p:cTn>
                                        <p:tgtEl>
                                          <p:spTgt spid="32787"/>
                                        </p:tgtEl>
                                        <p:attrNameLst>
                                          <p:attrName>style.visibility</p:attrName>
                                        </p:attrNameLst>
                                      </p:cBhvr>
                                      <p:to>
                                        <p:strVal val="visible"/>
                                      </p:to>
                                    </p:set>
                                    <p:animEffect transition="in" filter="slide(fromTop)">
                                      <p:cBhvr>
                                        <p:cTn id="7" dur="500"/>
                                        <p:tgtEl>
                                          <p:spTgt spid="32787"/>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1" fill="hold" nodeType="clickEffect">
                                  <p:stCondLst>
                                    <p:cond delay="0"/>
                                  </p:stCondLst>
                                  <p:childTnLst>
                                    <p:set>
                                      <p:cBhvr>
                                        <p:cTn id="11" dur="1" fill="hold">
                                          <p:stCondLst>
                                            <p:cond delay="0"/>
                                          </p:stCondLst>
                                        </p:cTn>
                                        <p:tgtEl>
                                          <p:spTgt spid="32780"/>
                                        </p:tgtEl>
                                        <p:attrNameLst>
                                          <p:attrName>style.visibility</p:attrName>
                                        </p:attrNameLst>
                                      </p:cBhvr>
                                      <p:to>
                                        <p:strVal val="visible"/>
                                      </p:to>
                                    </p:set>
                                    <p:animEffect transition="in" filter="slide(fromTop)">
                                      <p:cBhvr>
                                        <p:cTn id="12" dur="500"/>
                                        <p:tgtEl>
                                          <p:spTgt spid="32780"/>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1" fill="hold" nodeType="clickEffect">
                                  <p:stCondLst>
                                    <p:cond delay="0"/>
                                  </p:stCondLst>
                                  <p:childTnLst>
                                    <p:set>
                                      <p:cBhvr>
                                        <p:cTn id="16" dur="1" fill="hold">
                                          <p:stCondLst>
                                            <p:cond delay="0"/>
                                          </p:stCondLst>
                                        </p:cTn>
                                        <p:tgtEl>
                                          <p:spTgt spid="32783"/>
                                        </p:tgtEl>
                                        <p:attrNameLst>
                                          <p:attrName>style.visibility</p:attrName>
                                        </p:attrNameLst>
                                      </p:cBhvr>
                                      <p:to>
                                        <p:strVal val="visible"/>
                                      </p:to>
                                    </p:set>
                                    <p:animEffect transition="in" filter="slide(fromTop)">
                                      <p:cBhvr>
                                        <p:cTn id="17" dur="500"/>
                                        <p:tgtEl>
                                          <p:spTgt spid="32783"/>
                                        </p:tgtEl>
                                      </p:cBhvr>
                                    </p:animEffect>
                                  </p:childTnLst>
                                </p:cTn>
                              </p:par>
                            </p:childTnLst>
                          </p:cTn>
                        </p:par>
                      </p:childTnLst>
                    </p:cTn>
                  </p:par>
                  <p:par>
                    <p:cTn id="18" fill="hold">
                      <p:stCondLst>
                        <p:cond delay="indefinite"/>
                      </p:stCondLst>
                      <p:childTnLst>
                        <p:par>
                          <p:cTn id="19" fill="hold">
                            <p:stCondLst>
                              <p:cond delay="0"/>
                            </p:stCondLst>
                            <p:childTnLst>
                              <p:par>
                                <p:cTn id="20" presetID="12" presetClass="entr" presetSubtype="8" fill="hold" grpId="0" nodeType="clickEffect">
                                  <p:stCondLst>
                                    <p:cond delay="0"/>
                                  </p:stCondLst>
                                  <p:childTnLst>
                                    <p:set>
                                      <p:cBhvr>
                                        <p:cTn id="21" dur="1" fill="hold">
                                          <p:stCondLst>
                                            <p:cond delay="0"/>
                                          </p:stCondLst>
                                        </p:cTn>
                                        <p:tgtEl>
                                          <p:spTgt spid="32790"/>
                                        </p:tgtEl>
                                        <p:attrNameLst>
                                          <p:attrName>style.visibility</p:attrName>
                                        </p:attrNameLst>
                                      </p:cBhvr>
                                      <p:to>
                                        <p:strVal val="visible"/>
                                      </p:to>
                                    </p:set>
                                    <p:animEffect transition="in" filter="slide(fromLeft)">
                                      <p:cBhvr>
                                        <p:cTn id="22" dur="500"/>
                                        <p:tgtEl>
                                          <p:spTgt spid="32790"/>
                                        </p:tgtEl>
                                      </p:cBhvr>
                                    </p:animEffect>
                                  </p:childTnLst>
                                </p:cTn>
                              </p:par>
                            </p:childTnLst>
                          </p:cTn>
                        </p:par>
                      </p:childTnLst>
                    </p:cTn>
                  </p:par>
                  <p:par>
                    <p:cTn id="23" fill="hold">
                      <p:stCondLst>
                        <p:cond delay="indefinite"/>
                      </p:stCondLst>
                      <p:childTnLst>
                        <p:par>
                          <p:cTn id="24" fill="hold">
                            <p:stCondLst>
                              <p:cond delay="0"/>
                            </p:stCondLst>
                            <p:childTnLst>
                              <p:par>
                                <p:cTn id="25" presetID="12" presetClass="entr" presetSubtype="2" fill="hold" nodeType="clickEffect">
                                  <p:stCondLst>
                                    <p:cond delay="0"/>
                                  </p:stCondLst>
                                  <p:childTnLst>
                                    <p:set>
                                      <p:cBhvr>
                                        <p:cTn id="26" dur="1" fill="hold">
                                          <p:stCondLst>
                                            <p:cond delay="0"/>
                                          </p:stCondLst>
                                        </p:cTn>
                                        <p:tgtEl>
                                          <p:spTgt spid="32791"/>
                                        </p:tgtEl>
                                        <p:attrNameLst>
                                          <p:attrName>style.visibility</p:attrName>
                                        </p:attrNameLst>
                                      </p:cBhvr>
                                      <p:to>
                                        <p:strVal val="visible"/>
                                      </p:to>
                                    </p:set>
                                    <p:animEffect transition="in" filter="slide(fromRight)">
                                      <p:cBhvr>
                                        <p:cTn id="27" dur="500"/>
                                        <p:tgtEl>
                                          <p:spTgt spid="32791"/>
                                        </p:tgtEl>
                                      </p:cBhvr>
                                    </p:animEffect>
                                  </p:childTnLst>
                                </p:cTn>
                              </p:par>
                            </p:childTnLst>
                          </p:cTn>
                        </p:par>
                      </p:childTnLst>
                    </p:cTn>
                  </p:par>
                  <p:par>
                    <p:cTn id="28" fill="hold">
                      <p:stCondLst>
                        <p:cond delay="indefinite"/>
                      </p:stCondLst>
                      <p:childTnLst>
                        <p:par>
                          <p:cTn id="29" fill="hold">
                            <p:stCondLst>
                              <p:cond delay="0"/>
                            </p:stCondLst>
                            <p:childTnLst>
                              <p:par>
                                <p:cTn id="30" presetID="11" presetClass="entr" presetSubtype="0" fill="hold" grpId="0" nodeType="clickEffect">
                                  <p:stCondLst>
                                    <p:cond delay="0"/>
                                  </p:stCondLst>
                                  <p:childTnLst>
                                    <p:set>
                                      <p:cBhvr>
                                        <p:cTn id="31" dur="500">
                                          <p:stCondLst>
                                            <p:cond delay="0"/>
                                          </p:stCondLst>
                                        </p:cTn>
                                        <p:tgtEl>
                                          <p:spTgt spid="32796"/>
                                        </p:tgtEl>
                                        <p:attrNameLst>
                                          <p:attrName>style.visibility</p:attrName>
                                        </p:attrNameLst>
                                      </p:cBhvr>
                                      <p:to>
                                        <p:strVal val="visible"/>
                                      </p:to>
                                    </p:set>
                                  </p:childTnLst>
                                </p:cTn>
                              </p:par>
                            </p:childTnLst>
                          </p:cTn>
                        </p:par>
                        <p:par>
                          <p:cTn id="32" fill="hold">
                            <p:stCondLst>
                              <p:cond delay="500"/>
                            </p:stCondLst>
                            <p:childTnLst>
                              <p:par>
                                <p:cTn id="33" presetID="11" presetClass="entr" presetSubtype="0" fill="hold" grpId="0" nodeType="afterEffect">
                                  <p:stCondLst>
                                    <p:cond delay="1000"/>
                                  </p:stCondLst>
                                  <p:childTnLst>
                                    <p:set>
                                      <p:cBhvr>
                                        <p:cTn id="34" dur="500">
                                          <p:stCondLst>
                                            <p:cond delay="0"/>
                                          </p:stCondLst>
                                        </p:cTn>
                                        <p:tgtEl>
                                          <p:spTgt spid="32795"/>
                                        </p:tgtEl>
                                        <p:attrNameLst>
                                          <p:attrName>style.visibility</p:attrName>
                                        </p:attrNameLst>
                                      </p:cBhvr>
                                      <p:to>
                                        <p:strVal val="visible"/>
                                      </p:to>
                                    </p:set>
                                  </p:childTnLst>
                                </p:cTn>
                              </p:par>
                            </p:childTnLst>
                          </p:cTn>
                        </p:par>
                        <p:par>
                          <p:cTn id="35" fill="hold">
                            <p:stCondLst>
                              <p:cond delay="2000"/>
                            </p:stCondLst>
                            <p:childTnLst>
                              <p:par>
                                <p:cTn id="36" presetID="19" presetClass="entr" presetSubtype="10" fill="hold" nodeType="afterEffect">
                                  <p:stCondLst>
                                    <p:cond delay="1000"/>
                                  </p:stCondLst>
                                  <p:childTnLst>
                                    <p:set>
                                      <p:cBhvr>
                                        <p:cTn id="37" dur="1" fill="hold">
                                          <p:stCondLst>
                                            <p:cond delay="0"/>
                                          </p:stCondLst>
                                        </p:cTn>
                                        <p:tgtEl>
                                          <p:spTgt spid="32798"/>
                                        </p:tgtEl>
                                        <p:attrNameLst>
                                          <p:attrName>style.visibility</p:attrName>
                                        </p:attrNameLst>
                                      </p:cBhvr>
                                      <p:to>
                                        <p:strVal val="visible"/>
                                      </p:to>
                                    </p:set>
                                    <p:anim calcmode="lin" valueType="num">
                                      <p:cBhvr>
                                        <p:cTn id="38" dur="2000" fill="hold"/>
                                        <p:tgtEl>
                                          <p:spTgt spid="32798"/>
                                        </p:tgtEl>
                                        <p:attrNameLst>
                                          <p:attrName>ppt_w</p:attrName>
                                        </p:attrNameLst>
                                      </p:cBhvr>
                                      <p:tavLst>
                                        <p:tav tm="0" fmla="#ppt_w*sin(2.5*pi*$)">
                                          <p:val>
                                            <p:fltVal val="0"/>
                                          </p:val>
                                        </p:tav>
                                        <p:tav tm="100000">
                                          <p:val>
                                            <p:fltVal val="1"/>
                                          </p:val>
                                        </p:tav>
                                      </p:tavLst>
                                    </p:anim>
                                    <p:anim calcmode="lin" valueType="num">
                                      <p:cBhvr>
                                        <p:cTn id="39" dur="2000" fill="hold"/>
                                        <p:tgtEl>
                                          <p:spTgt spid="32798"/>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790" grpId="0" animBg="1"/>
      <p:bldP spid="32795" grpId="0" animBg="1" autoUpdateAnimBg="0"/>
      <p:bldP spid="32796" grpId="0" animBg="1" autoUpdateAnimBg="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p:txBody>
          <a:bodyPr/>
          <a:lstStyle/>
          <a:p>
            <a:r>
              <a:rPr lang="zh-CN" altLang="en-US" dirty="0"/>
              <a:t>三路大军挺进中原要图</a:t>
            </a:r>
          </a:p>
        </p:txBody>
      </p:sp>
      <p:sp>
        <p:nvSpPr>
          <p:cNvPr id="70659" name="Rectangle 3"/>
          <p:cNvSpPr>
            <a:spLocks noGrp="1" noChangeArrowheads="1"/>
          </p:cNvSpPr>
          <p:nvPr>
            <p:ph type="body" idx="1"/>
          </p:nvPr>
        </p:nvSpPr>
        <p:spPr/>
        <p:txBody>
          <a:bodyPr/>
          <a:lstStyle/>
          <a:p>
            <a:endParaRPr lang="zh-CN" altLang="zh-CN"/>
          </a:p>
        </p:txBody>
      </p:sp>
      <p:pic>
        <p:nvPicPr>
          <p:cNvPr id="70660" name="Picture 4" descr="三路大军挺进中原要图"/>
          <p:cNvPicPr>
            <a:picLocks noChangeAspect="1" noChangeArrowheads="1"/>
          </p:cNvPicPr>
          <p:nvPr/>
        </p:nvPicPr>
        <p:blipFill>
          <a:blip r:embed="rId2" cstate="print"/>
          <a:srcRect/>
          <a:stretch>
            <a:fillRect/>
          </a:stretch>
        </p:blipFill>
        <p:spPr bwMode="auto">
          <a:xfrm>
            <a:off x="179388" y="0"/>
            <a:ext cx="8820150" cy="6846888"/>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0660"/>
                                        </p:tgtEl>
                                        <p:attrNameLst>
                                          <p:attrName>style.visibility</p:attrName>
                                        </p:attrNameLst>
                                      </p:cBhvr>
                                      <p:to>
                                        <p:strVal val="visible"/>
                                      </p:to>
                                    </p:set>
                                    <p:animEffect transition="in" filter="dissolve">
                                      <p:cBhvr>
                                        <p:cTn id="7" dur="500"/>
                                        <p:tgtEl>
                                          <p:spTgt spid="70660"/>
                                        </p:tgtEl>
                                      </p:cBhvr>
                                    </p:animEffect>
                                  </p:childTnLst>
                                  <p:subTnLst>
                                    <p:set>
                                      <p:cBhvr override="childStyle">
                                        <p:cTn dur="1" fill="hold" display="0" masterRel="nextClick" afterEffect="1"/>
                                        <p:tgtEl>
                                          <p:spTgt spid="70660"/>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8" name="Rectangle 6"/>
          <p:cNvSpPr>
            <a:spLocks noGrp="1" noChangeArrowheads="1"/>
          </p:cNvSpPr>
          <p:nvPr>
            <p:ph type="title"/>
          </p:nvPr>
        </p:nvSpPr>
        <p:spPr/>
        <p:txBody>
          <a:bodyPr/>
          <a:lstStyle/>
          <a:p>
            <a:r>
              <a:rPr kumimoji="1" lang="zh-CN" altLang="en-US" dirty="0">
                <a:solidFill>
                  <a:srgbClr val="FF0000"/>
                </a:solidFill>
              </a:rPr>
              <a:t>解放战争大决战</a:t>
            </a:r>
          </a:p>
        </p:txBody>
      </p:sp>
      <p:sp>
        <p:nvSpPr>
          <p:cNvPr id="33799" name="Rectangle 7"/>
          <p:cNvSpPr>
            <a:spLocks noGrp="1" noChangeArrowheads="1"/>
          </p:cNvSpPr>
          <p:nvPr>
            <p:ph type="body" idx="1"/>
          </p:nvPr>
        </p:nvSpPr>
        <p:spPr/>
        <p:txBody>
          <a:bodyPr/>
          <a:lstStyle/>
          <a:p>
            <a:r>
              <a:rPr kumimoji="1" lang="zh-CN" altLang="en-US" dirty="0">
                <a:solidFill>
                  <a:srgbClr val="FF0000"/>
                </a:solidFill>
              </a:rPr>
              <a:t>解放军转入战略反攻</a:t>
            </a:r>
          </a:p>
          <a:p>
            <a:pPr lvl="1"/>
            <a:r>
              <a:rPr kumimoji="1" lang="zh-CN" altLang="en-US" dirty="0">
                <a:solidFill>
                  <a:srgbClr val="FF0000"/>
                </a:solidFill>
              </a:rPr>
              <a:t>战略反攻主攻方向的确定：挺进中原</a:t>
            </a:r>
          </a:p>
          <a:p>
            <a:pPr lvl="1"/>
            <a:r>
              <a:rPr kumimoji="1" lang="zh-CN" altLang="en-US" dirty="0">
                <a:solidFill>
                  <a:srgbClr val="FF0000"/>
                </a:solidFill>
              </a:rPr>
              <a:t>战略反攻的展开</a:t>
            </a:r>
          </a:p>
          <a:p>
            <a:r>
              <a:rPr kumimoji="1" lang="zh-CN" altLang="en-US" dirty="0">
                <a:solidFill>
                  <a:srgbClr val="FF0000"/>
                </a:solidFill>
              </a:rPr>
              <a:t>战略决战的胜利</a:t>
            </a:r>
          </a:p>
          <a:p>
            <a:pPr lvl="1"/>
            <a:r>
              <a:rPr kumimoji="1" lang="zh-CN" altLang="en-US" dirty="0">
                <a:solidFill>
                  <a:srgbClr val="FF0000"/>
                </a:solidFill>
              </a:rPr>
              <a:t>战略决战时机的成熟</a:t>
            </a:r>
          </a:p>
        </p:txBody>
      </p:sp>
    </p:spTree>
  </p:cSld>
  <p:clrMapOvr>
    <a:masterClrMapping/>
  </p:clrMapOvr>
  <p:transition spd="slow">
    <p:zoom dir="in"/>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33799">
                                            <p:txEl>
                                              <p:pRg st="3" end="3"/>
                                            </p:txEl>
                                          </p:spTgt>
                                        </p:tgtEl>
                                        <p:attrNameLst>
                                          <p:attrName>style.visibility</p:attrName>
                                        </p:attrNameLst>
                                      </p:cBhvr>
                                      <p:to>
                                        <p:strVal val="visible"/>
                                      </p:to>
                                    </p:set>
                                    <p:anim calcmode="lin" valueType="num">
                                      <p:cBhvr additive="base">
                                        <p:cTn id="7" dur="1000" fill="hold"/>
                                        <p:tgtEl>
                                          <p:spTgt spid="33799">
                                            <p:txEl>
                                              <p:pRg st="3" end="3"/>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33799">
                                            <p:txEl>
                                              <p:pRg st="3" end="3"/>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3799">
                                            <p:txEl>
                                              <p:pRg st="4" end="4"/>
                                            </p:txEl>
                                          </p:spTgt>
                                        </p:tgtEl>
                                        <p:attrNameLst>
                                          <p:attrName>style.visibility</p:attrName>
                                        </p:attrNameLst>
                                      </p:cBhvr>
                                      <p:to>
                                        <p:strVal val="visible"/>
                                      </p:to>
                                    </p:set>
                                    <p:anim calcmode="lin" valueType="num">
                                      <p:cBhvr additive="base">
                                        <p:cTn id="11" dur="1000" fill="hold"/>
                                        <p:tgtEl>
                                          <p:spTgt spid="33799">
                                            <p:txEl>
                                              <p:pRg st="4" end="4"/>
                                            </p:txEl>
                                          </p:spTgt>
                                        </p:tgtEl>
                                        <p:attrNameLst>
                                          <p:attrName>ppt_x</p:attrName>
                                        </p:attrNameLst>
                                      </p:cBhvr>
                                      <p:tavLst>
                                        <p:tav tm="0">
                                          <p:val>
                                            <p:strVal val="#ppt_x"/>
                                          </p:val>
                                        </p:tav>
                                        <p:tav tm="100000">
                                          <p:val>
                                            <p:strVal val="#ppt_x"/>
                                          </p:val>
                                        </p:tav>
                                      </p:tavLst>
                                    </p:anim>
                                    <p:anim calcmode="lin" valueType="num">
                                      <p:cBhvr additive="base">
                                        <p:cTn id="12" dur="1000" fill="hold"/>
                                        <p:tgtEl>
                                          <p:spTgt spid="33799">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799" grpId="0" uiExpand="1" build="p"/>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818" name="Group 2"/>
          <p:cNvGrpSpPr>
            <a:grpSpLocks/>
          </p:cNvGrpSpPr>
          <p:nvPr/>
        </p:nvGrpSpPr>
        <p:grpSpPr bwMode="auto">
          <a:xfrm>
            <a:off x="609600" y="1049338"/>
            <a:ext cx="7924800" cy="5486400"/>
            <a:chOff x="1296" y="960"/>
            <a:chExt cx="3120" cy="2352"/>
          </a:xfrm>
        </p:grpSpPr>
        <p:pic>
          <p:nvPicPr>
            <p:cNvPr id="34819" name="Picture 3" descr="1"/>
            <p:cNvPicPr>
              <a:picLocks noChangeAspect="1" noChangeArrowheads="1"/>
            </p:cNvPicPr>
            <p:nvPr/>
          </p:nvPicPr>
          <p:blipFill>
            <a:blip r:embed="rId2" cstate="print"/>
            <a:srcRect/>
            <a:stretch>
              <a:fillRect/>
            </a:stretch>
          </p:blipFill>
          <p:spPr bwMode="auto">
            <a:xfrm>
              <a:off x="1296" y="960"/>
              <a:ext cx="3112" cy="2348"/>
            </a:xfrm>
            <a:prstGeom prst="rect">
              <a:avLst/>
            </a:prstGeom>
            <a:noFill/>
          </p:spPr>
        </p:pic>
        <p:sp>
          <p:nvSpPr>
            <p:cNvPr id="34820" name="Rectangle 4"/>
            <p:cNvSpPr>
              <a:spLocks noChangeArrowheads="1"/>
            </p:cNvSpPr>
            <p:nvPr/>
          </p:nvSpPr>
          <p:spPr bwMode="auto">
            <a:xfrm>
              <a:off x="1296" y="960"/>
              <a:ext cx="3120" cy="2352"/>
            </a:xfrm>
            <a:prstGeom prst="rect">
              <a:avLst/>
            </a:prstGeom>
            <a:noFill/>
            <a:ln w="9525">
              <a:solidFill>
                <a:schemeClr val="tx1"/>
              </a:solidFill>
              <a:miter lim="800000"/>
              <a:headEnd/>
              <a:tailEnd/>
            </a:ln>
            <a:effectLst/>
          </p:spPr>
          <p:txBody>
            <a:bodyPr wrap="none" anchor="ctr"/>
            <a:lstStyle/>
            <a:p>
              <a:endParaRPr lang="zh-CN" altLang="en-US"/>
            </a:p>
          </p:txBody>
        </p:sp>
      </p:grpSp>
      <p:grpSp>
        <p:nvGrpSpPr>
          <p:cNvPr id="34822" name="Group 6"/>
          <p:cNvGrpSpPr>
            <a:grpSpLocks/>
          </p:cNvGrpSpPr>
          <p:nvPr/>
        </p:nvGrpSpPr>
        <p:grpSpPr bwMode="auto">
          <a:xfrm>
            <a:off x="6230938" y="2284413"/>
            <a:ext cx="914400" cy="1117600"/>
            <a:chOff x="3925" y="1439"/>
            <a:chExt cx="576" cy="704"/>
          </a:xfrm>
        </p:grpSpPr>
        <p:sp>
          <p:nvSpPr>
            <p:cNvPr id="34823" name="AutoShape 7"/>
            <p:cNvSpPr>
              <a:spLocks noChangeArrowheads="1"/>
            </p:cNvSpPr>
            <p:nvPr/>
          </p:nvSpPr>
          <p:spPr bwMode="auto">
            <a:xfrm>
              <a:off x="4309" y="1439"/>
              <a:ext cx="192" cy="341"/>
            </a:xfrm>
            <a:prstGeom prst="sun">
              <a:avLst>
                <a:gd name="adj" fmla="val 25000"/>
              </a:avLst>
            </a:prstGeom>
            <a:solidFill>
              <a:srgbClr val="3366FF"/>
            </a:solidFill>
            <a:ln w="9525">
              <a:noFill/>
              <a:miter lim="800000"/>
              <a:headEnd/>
              <a:tailEnd/>
            </a:ln>
            <a:effectLst/>
          </p:spPr>
          <p:txBody>
            <a:bodyPr wrap="none" anchor="ctr"/>
            <a:lstStyle/>
            <a:p>
              <a:endParaRPr lang="zh-CN" altLang="en-US"/>
            </a:p>
          </p:txBody>
        </p:sp>
        <p:sp>
          <p:nvSpPr>
            <p:cNvPr id="34824" name="AutoShape 8"/>
            <p:cNvSpPr>
              <a:spLocks noChangeArrowheads="1"/>
            </p:cNvSpPr>
            <p:nvPr/>
          </p:nvSpPr>
          <p:spPr bwMode="auto">
            <a:xfrm>
              <a:off x="3925" y="1802"/>
              <a:ext cx="192" cy="341"/>
            </a:xfrm>
            <a:prstGeom prst="sun">
              <a:avLst>
                <a:gd name="adj" fmla="val 25000"/>
              </a:avLst>
            </a:prstGeom>
            <a:solidFill>
              <a:srgbClr val="3366FF"/>
            </a:solidFill>
            <a:ln w="9525">
              <a:noFill/>
              <a:miter lim="800000"/>
              <a:headEnd/>
              <a:tailEnd/>
            </a:ln>
            <a:effectLst/>
          </p:spPr>
          <p:txBody>
            <a:bodyPr wrap="none" anchor="ctr"/>
            <a:lstStyle/>
            <a:p>
              <a:endParaRPr lang="zh-CN" altLang="en-US"/>
            </a:p>
          </p:txBody>
        </p:sp>
        <p:sp>
          <p:nvSpPr>
            <p:cNvPr id="34825" name="AutoShape 9"/>
            <p:cNvSpPr>
              <a:spLocks noChangeArrowheads="1"/>
            </p:cNvSpPr>
            <p:nvPr/>
          </p:nvSpPr>
          <p:spPr bwMode="auto">
            <a:xfrm>
              <a:off x="4117" y="1641"/>
              <a:ext cx="192" cy="341"/>
            </a:xfrm>
            <a:prstGeom prst="sun">
              <a:avLst>
                <a:gd name="adj" fmla="val 25000"/>
              </a:avLst>
            </a:prstGeom>
            <a:solidFill>
              <a:srgbClr val="3366FF"/>
            </a:solidFill>
            <a:ln w="9525">
              <a:noFill/>
              <a:miter lim="800000"/>
              <a:headEnd/>
              <a:tailEnd/>
            </a:ln>
            <a:effectLst/>
          </p:spPr>
          <p:txBody>
            <a:bodyPr wrap="none" anchor="ctr"/>
            <a:lstStyle/>
            <a:p>
              <a:endParaRPr lang="zh-CN" altLang="en-US"/>
            </a:p>
          </p:txBody>
        </p:sp>
      </p:grpSp>
      <p:grpSp>
        <p:nvGrpSpPr>
          <p:cNvPr id="34826" name="Group 10"/>
          <p:cNvGrpSpPr>
            <a:grpSpLocks/>
          </p:cNvGrpSpPr>
          <p:nvPr/>
        </p:nvGrpSpPr>
        <p:grpSpPr bwMode="auto">
          <a:xfrm>
            <a:off x="4894263" y="3043238"/>
            <a:ext cx="1336675" cy="815975"/>
            <a:chOff x="3083" y="1917"/>
            <a:chExt cx="842" cy="514"/>
          </a:xfrm>
        </p:grpSpPr>
        <p:sp>
          <p:nvSpPr>
            <p:cNvPr id="34827" name="AutoShape 11"/>
            <p:cNvSpPr>
              <a:spLocks noChangeArrowheads="1"/>
            </p:cNvSpPr>
            <p:nvPr/>
          </p:nvSpPr>
          <p:spPr bwMode="auto">
            <a:xfrm>
              <a:off x="3083" y="1917"/>
              <a:ext cx="192" cy="257"/>
            </a:xfrm>
            <a:prstGeom prst="sun">
              <a:avLst>
                <a:gd name="adj" fmla="val 25000"/>
              </a:avLst>
            </a:prstGeom>
            <a:solidFill>
              <a:srgbClr val="3366FF"/>
            </a:solidFill>
            <a:ln w="9525">
              <a:noFill/>
              <a:miter lim="800000"/>
              <a:headEnd/>
              <a:tailEnd/>
            </a:ln>
            <a:effectLst/>
          </p:spPr>
          <p:txBody>
            <a:bodyPr wrap="none" anchor="ctr"/>
            <a:lstStyle/>
            <a:p>
              <a:endParaRPr lang="zh-CN" altLang="en-US"/>
            </a:p>
          </p:txBody>
        </p:sp>
        <p:sp>
          <p:nvSpPr>
            <p:cNvPr id="34828" name="AutoShape 12"/>
            <p:cNvSpPr>
              <a:spLocks noChangeArrowheads="1"/>
            </p:cNvSpPr>
            <p:nvPr/>
          </p:nvSpPr>
          <p:spPr bwMode="auto">
            <a:xfrm>
              <a:off x="3541" y="1982"/>
              <a:ext cx="192" cy="257"/>
            </a:xfrm>
            <a:prstGeom prst="sun">
              <a:avLst>
                <a:gd name="adj" fmla="val 25000"/>
              </a:avLst>
            </a:prstGeom>
            <a:solidFill>
              <a:srgbClr val="3366FF"/>
            </a:solidFill>
            <a:ln w="9525">
              <a:noFill/>
              <a:miter lim="800000"/>
              <a:headEnd/>
              <a:tailEnd/>
            </a:ln>
            <a:effectLst/>
          </p:spPr>
          <p:txBody>
            <a:bodyPr wrap="none" anchor="ctr"/>
            <a:lstStyle/>
            <a:p>
              <a:endParaRPr lang="zh-CN" altLang="en-US"/>
            </a:p>
          </p:txBody>
        </p:sp>
        <p:sp>
          <p:nvSpPr>
            <p:cNvPr id="34829" name="AutoShape 13"/>
            <p:cNvSpPr>
              <a:spLocks noChangeArrowheads="1"/>
            </p:cNvSpPr>
            <p:nvPr/>
          </p:nvSpPr>
          <p:spPr bwMode="auto">
            <a:xfrm>
              <a:off x="3349" y="1917"/>
              <a:ext cx="192" cy="257"/>
            </a:xfrm>
            <a:prstGeom prst="sun">
              <a:avLst>
                <a:gd name="adj" fmla="val 25000"/>
              </a:avLst>
            </a:prstGeom>
            <a:solidFill>
              <a:srgbClr val="3366FF"/>
            </a:solidFill>
            <a:ln w="9525">
              <a:noFill/>
              <a:miter lim="800000"/>
              <a:headEnd/>
              <a:tailEnd/>
            </a:ln>
            <a:effectLst/>
          </p:spPr>
          <p:txBody>
            <a:bodyPr wrap="none" anchor="ctr"/>
            <a:lstStyle/>
            <a:p>
              <a:endParaRPr lang="zh-CN" altLang="en-US"/>
            </a:p>
          </p:txBody>
        </p:sp>
        <p:sp>
          <p:nvSpPr>
            <p:cNvPr id="34830" name="AutoShape 14"/>
            <p:cNvSpPr>
              <a:spLocks noChangeArrowheads="1"/>
            </p:cNvSpPr>
            <p:nvPr/>
          </p:nvSpPr>
          <p:spPr bwMode="auto">
            <a:xfrm>
              <a:off x="3733" y="2174"/>
              <a:ext cx="192" cy="257"/>
            </a:xfrm>
            <a:prstGeom prst="sun">
              <a:avLst>
                <a:gd name="adj" fmla="val 25000"/>
              </a:avLst>
            </a:prstGeom>
            <a:solidFill>
              <a:srgbClr val="3366FF"/>
            </a:solidFill>
            <a:ln w="9525">
              <a:noFill/>
              <a:miter lim="800000"/>
              <a:headEnd/>
              <a:tailEnd/>
            </a:ln>
            <a:effectLst/>
          </p:spPr>
          <p:txBody>
            <a:bodyPr wrap="none" anchor="ctr"/>
            <a:lstStyle/>
            <a:p>
              <a:endParaRPr lang="zh-CN" altLang="en-US"/>
            </a:p>
          </p:txBody>
        </p:sp>
      </p:grpSp>
      <p:grpSp>
        <p:nvGrpSpPr>
          <p:cNvPr id="34831" name="Group 15"/>
          <p:cNvGrpSpPr>
            <a:grpSpLocks/>
          </p:cNvGrpSpPr>
          <p:nvPr/>
        </p:nvGrpSpPr>
        <p:grpSpPr bwMode="auto">
          <a:xfrm>
            <a:off x="5316538" y="3859213"/>
            <a:ext cx="1219200" cy="523875"/>
            <a:chOff x="3349" y="2431"/>
            <a:chExt cx="768" cy="330"/>
          </a:xfrm>
        </p:grpSpPr>
        <p:sp>
          <p:nvSpPr>
            <p:cNvPr id="34832" name="AutoShape 16"/>
            <p:cNvSpPr>
              <a:spLocks noChangeArrowheads="1"/>
            </p:cNvSpPr>
            <p:nvPr/>
          </p:nvSpPr>
          <p:spPr bwMode="auto">
            <a:xfrm>
              <a:off x="3541" y="2527"/>
              <a:ext cx="192" cy="234"/>
            </a:xfrm>
            <a:prstGeom prst="sun">
              <a:avLst>
                <a:gd name="adj" fmla="val 25000"/>
              </a:avLst>
            </a:prstGeom>
            <a:solidFill>
              <a:srgbClr val="3366FF"/>
            </a:solidFill>
            <a:ln w="9525">
              <a:noFill/>
              <a:miter lim="800000"/>
              <a:headEnd/>
              <a:tailEnd/>
            </a:ln>
            <a:effectLst/>
          </p:spPr>
          <p:txBody>
            <a:bodyPr wrap="none" anchor="ctr"/>
            <a:lstStyle/>
            <a:p>
              <a:pPr algn="ctr"/>
              <a:r>
                <a:rPr lang="en-US" altLang="zh-CN" sz="2400">
                  <a:latin typeface="Times New Roman" pitchFamily="18" charset="0"/>
                  <a:ea typeface="宋体" pitchFamily="2" charset="-122"/>
                </a:rPr>
                <a:t>.</a:t>
              </a:r>
            </a:p>
          </p:txBody>
        </p:sp>
        <p:sp>
          <p:nvSpPr>
            <p:cNvPr id="34833" name="AutoShape 17"/>
            <p:cNvSpPr>
              <a:spLocks noChangeArrowheads="1"/>
            </p:cNvSpPr>
            <p:nvPr/>
          </p:nvSpPr>
          <p:spPr bwMode="auto">
            <a:xfrm>
              <a:off x="3925" y="2431"/>
              <a:ext cx="192" cy="234"/>
            </a:xfrm>
            <a:prstGeom prst="sun">
              <a:avLst>
                <a:gd name="adj" fmla="val 25000"/>
              </a:avLst>
            </a:prstGeom>
            <a:solidFill>
              <a:srgbClr val="3366FF"/>
            </a:solidFill>
            <a:ln w="9525">
              <a:noFill/>
              <a:miter lim="800000"/>
              <a:headEnd/>
              <a:tailEnd/>
            </a:ln>
            <a:effectLst/>
          </p:spPr>
          <p:txBody>
            <a:bodyPr wrap="none" anchor="ctr"/>
            <a:lstStyle/>
            <a:p>
              <a:endParaRPr lang="zh-CN" altLang="en-US"/>
            </a:p>
          </p:txBody>
        </p:sp>
        <p:sp>
          <p:nvSpPr>
            <p:cNvPr id="34834" name="AutoShape 18"/>
            <p:cNvSpPr>
              <a:spLocks noChangeArrowheads="1"/>
            </p:cNvSpPr>
            <p:nvPr/>
          </p:nvSpPr>
          <p:spPr bwMode="auto">
            <a:xfrm>
              <a:off x="3349" y="2527"/>
              <a:ext cx="192" cy="234"/>
            </a:xfrm>
            <a:prstGeom prst="sun">
              <a:avLst>
                <a:gd name="adj" fmla="val 25000"/>
              </a:avLst>
            </a:prstGeom>
            <a:solidFill>
              <a:srgbClr val="3366FF"/>
            </a:solidFill>
            <a:ln w="9525">
              <a:noFill/>
              <a:miter lim="800000"/>
              <a:headEnd/>
              <a:tailEnd/>
            </a:ln>
            <a:effectLst/>
          </p:spPr>
          <p:txBody>
            <a:bodyPr wrap="none" anchor="ctr"/>
            <a:lstStyle/>
            <a:p>
              <a:endParaRPr lang="zh-CN" altLang="en-US"/>
            </a:p>
          </p:txBody>
        </p:sp>
      </p:grpSp>
      <p:grpSp>
        <p:nvGrpSpPr>
          <p:cNvPr id="34835" name="Group 19"/>
          <p:cNvGrpSpPr>
            <a:grpSpLocks/>
          </p:cNvGrpSpPr>
          <p:nvPr/>
        </p:nvGrpSpPr>
        <p:grpSpPr bwMode="auto">
          <a:xfrm>
            <a:off x="5199063" y="4383088"/>
            <a:ext cx="879475" cy="717550"/>
            <a:chOff x="3275" y="2761"/>
            <a:chExt cx="554" cy="452"/>
          </a:xfrm>
        </p:grpSpPr>
        <p:sp>
          <p:nvSpPr>
            <p:cNvPr id="34836" name="AutoShape 20"/>
            <p:cNvSpPr>
              <a:spLocks noChangeArrowheads="1"/>
            </p:cNvSpPr>
            <p:nvPr/>
          </p:nvSpPr>
          <p:spPr bwMode="auto">
            <a:xfrm>
              <a:off x="3541" y="2761"/>
              <a:ext cx="192" cy="226"/>
            </a:xfrm>
            <a:prstGeom prst="sun">
              <a:avLst>
                <a:gd name="adj" fmla="val 25000"/>
              </a:avLst>
            </a:prstGeom>
            <a:solidFill>
              <a:srgbClr val="3366FF"/>
            </a:solidFill>
            <a:ln w="9525">
              <a:noFill/>
              <a:miter lim="800000"/>
              <a:headEnd/>
              <a:tailEnd/>
            </a:ln>
            <a:effectLst/>
          </p:spPr>
          <p:txBody>
            <a:bodyPr wrap="none" anchor="ctr"/>
            <a:lstStyle/>
            <a:p>
              <a:endParaRPr lang="zh-CN" altLang="en-US"/>
            </a:p>
          </p:txBody>
        </p:sp>
        <p:sp>
          <p:nvSpPr>
            <p:cNvPr id="34837" name="AutoShape 21"/>
            <p:cNvSpPr>
              <a:spLocks noChangeArrowheads="1"/>
            </p:cNvSpPr>
            <p:nvPr/>
          </p:nvSpPr>
          <p:spPr bwMode="auto">
            <a:xfrm>
              <a:off x="3637" y="2987"/>
              <a:ext cx="192" cy="226"/>
            </a:xfrm>
            <a:prstGeom prst="sun">
              <a:avLst>
                <a:gd name="adj" fmla="val 25000"/>
              </a:avLst>
            </a:prstGeom>
            <a:solidFill>
              <a:srgbClr val="3366FF"/>
            </a:solidFill>
            <a:ln w="9525">
              <a:noFill/>
              <a:miter lim="800000"/>
              <a:headEnd/>
              <a:tailEnd/>
            </a:ln>
            <a:effectLst/>
          </p:spPr>
          <p:txBody>
            <a:bodyPr wrap="none" anchor="ctr"/>
            <a:lstStyle/>
            <a:p>
              <a:endParaRPr lang="zh-CN" altLang="en-US"/>
            </a:p>
          </p:txBody>
        </p:sp>
        <p:sp>
          <p:nvSpPr>
            <p:cNvPr id="34838" name="AutoShape 22"/>
            <p:cNvSpPr>
              <a:spLocks noChangeArrowheads="1"/>
            </p:cNvSpPr>
            <p:nvPr/>
          </p:nvSpPr>
          <p:spPr bwMode="auto">
            <a:xfrm>
              <a:off x="3275" y="2953"/>
              <a:ext cx="192" cy="226"/>
            </a:xfrm>
            <a:prstGeom prst="sun">
              <a:avLst>
                <a:gd name="adj" fmla="val 25000"/>
              </a:avLst>
            </a:prstGeom>
            <a:solidFill>
              <a:srgbClr val="3366FF"/>
            </a:solidFill>
            <a:ln w="9525">
              <a:noFill/>
              <a:miter lim="800000"/>
              <a:headEnd/>
              <a:tailEnd/>
            </a:ln>
            <a:effectLst/>
          </p:spPr>
          <p:txBody>
            <a:bodyPr wrap="none" anchor="ctr"/>
            <a:lstStyle/>
            <a:p>
              <a:endParaRPr lang="zh-CN" altLang="en-US"/>
            </a:p>
          </p:txBody>
        </p:sp>
        <p:sp>
          <p:nvSpPr>
            <p:cNvPr id="34839" name="AutoShape 23"/>
            <p:cNvSpPr>
              <a:spLocks noChangeArrowheads="1"/>
            </p:cNvSpPr>
            <p:nvPr/>
          </p:nvSpPr>
          <p:spPr bwMode="auto">
            <a:xfrm>
              <a:off x="3467" y="2987"/>
              <a:ext cx="192" cy="226"/>
            </a:xfrm>
            <a:prstGeom prst="sun">
              <a:avLst>
                <a:gd name="adj" fmla="val 25000"/>
              </a:avLst>
            </a:prstGeom>
            <a:solidFill>
              <a:srgbClr val="3366FF"/>
            </a:solidFill>
            <a:ln w="9525">
              <a:noFill/>
              <a:miter lim="800000"/>
              <a:headEnd/>
              <a:tailEnd/>
            </a:ln>
            <a:effectLst/>
          </p:spPr>
          <p:txBody>
            <a:bodyPr wrap="none" anchor="ctr"/>
            <a:lstStyle/>
            <a:p>
              <a:endParaRPr lang="zh-CN" altLang="en-US"/>
            </a:p>
          </p:txBody>
        </p:sp>
      </p:grpSp>
      <p:grpSp>
        <p:nvGrpSpPr>
          <p:cNvPr id="34840" name="Group 24"/>
          <p:cNvGrpSpPr>
            <a:grpSpLocks/>
          </p:cNvGrpSpPr>
          <p:nvPr/>
        </p:nvGrpSpPr>
        <p:grpSpPr bwMode="auto">
          <a:xfrm>
            <a:off x="4284663" y="3652838"/>
            <a:ext cx="609600" cy="1035050"/>
            <a:chOff x="2699" y="2301"/>
            <a:chExt cx="384" cy="652"/>
          </a:xfrm>
        </p:grpSpPr>
        <p:sp>
          <p:nvSpPr>
            <p:cNvPr id="34841" name="AutoShape 25"/>
            <p:cNvSpPr>
              <a:spLocks noChangeArrowheads="1"/>
            </p:cNvSpPr>
            <p:nvPr/>
          </p:nvSpPr>
          <p:spPr bwMode="auto">
            <a:xfrm>
              <a:off x="2699" y="2301"/>
              <a:ext cx="192" cy="364"/>
            </a:xfrm>
            <a:prstGeom prst="sun">
              <a:avLst>
                <a:gd name="adj" fmla="val 25000"/>
              </a:avLst>
            </a:prstGeom>
            <a:solidFill>
              <a:srgbClr val="3366FF"/>
            </a:solidFill>
            <a:ln w="9525">
              <a:noFill/>
              <a:miter lim="800000"/>
              <a:headEnd/>
              <a:tailEnd/>
            </a:ln>
            <a:effectLst/>
          </p:spPr>
          <p:txBody>
            <a:bodyPr wrap="none" anchor="ctr"/>
            <a:lstStyle/>
            <a:p>
              <a:endParaRPr lang="zh-CN" altLang="en-US"/>
            </a:p>
          </p:txBody>
        </p:sp>
        <p:sp>
          <p:nvSpPr>
            <p:cNvPr id="34842" name="AutoShape 26"/>
            <p:cNvSpPr>
              <a:spLocks noChangeArrowheads="1"/>
            </p:cNvSpPr>
            <p:nvPr/>
          </p:nvSpPr>
          <p:spPr bwMode="auto">
            <a:xfrm>
              <a:off x="2891" y="2589"/>
              <a:ext cx="192" cy="364"/>
            </a:xfrm>
            <a:prstGeom prst="sun">
              <a:avLst>
                <a:gd name="adj" fmla="val 25000"/>
              </a:avLst>
            </a:prstGeom>
            <a:solidFill>
              <a:srgbClr val="3366FF"/>
            </a:solidFill>
            <a:ln w="9525">
              <a:noFill/>
              <a:miter lim="800000"/>
              <a:headEnd/>
              <a:tailEnd/>
            </a:ln>
            <a:effectLst/>
          </p:spPr>
          <p:txBody>
            <a:bodyPr wrap="none" anchor="ctr"/>
            <a:lstStyle/>
            <a:p>
              <a:endParaRPr lang="zh-CN" altLang="en-US"/>
            </a:p>
          </p:txBody>
        </p:sp>
      </p:grpSp>
      <p:sp>
        <p:nvSpPr>
          <p:cNvPr id="34843" name="Rectangle 27"/>
          <p:cNvSpPr>
            <a:spLocks noGrp="1" noChangeArrowheads="1"/>
          </p:cNvSpPr>
          <p:nvPr>
            <p:ph type="title"/>
          </p:nvPr>
        </p:nvSpPr>
        <p:spPr>
          <a:xfrm>
            <a:off x="179388" y="188913"/>
            <a:ext cx="7705725" cy="655637"/>
          </a:xfrm>
        </p:spPr>
        <p:txBody>
          <a:bodyPr/>
          <a:lstStyle/>
          <a:p>
            <a:r>
              <a:rPr lang="zh-CN" altLang="en-US" sz="3600" dirty="0"/>
              <a:t>战略决战前国民党军五大集团分布图</a:t>
            </a:r>
          </a:p>
        </p:txBody>
      </p:sp>
    </p:spTree>
  </p:cSld>
  <p:clrMapOvr>
    <a:masterClrMapping/>
  </p:clrMapOvr>
  <p:transition spd="slow">
    <p:pull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348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nodeType="clickEffect">
                                  <p:stCondLst>
                                    <p:cond delay="0"/>
                                  </p:stCondLst>
                                  <p:childTnLst>
                                    <p:set>
                                      <p:cBhvr>
                                        <p:cTn id="10" dur="1" fill="hold">
                                          <p:stCondLst>
                                            <p:cond delay="0"/>
                                          </p:stCondLst>
                                        </p:cTn>
                                        <p:tgtEl>
                                          <p:spTgt spid="34826"/>
                                        </p:tgtEl>
                                        <p:attrNameLst>
                                          <p:attrName>style.visibility</p:attrName>
                                        </p:attrNameLst>
                                      </p:cBhvr>
                                      <p:to>
                                        <p:strVal val="visible"/>
                                      </p:to>
                                    </p:set>
                                    <p:animEffect transition="in" filter="dissolve">
                                      <p:cBhvr>
                                        <p:cTn id="11" dur="500"/>
                                        <p:tgtEl>
                                          <p:spTgt spid="34826"/>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nodeType="clickEffect">
                                  <p:stCondLst>
                                    <p:cond delay="0"/>
                                  </p:stCondLst>
                                  <p:childTnLst>
                                    <p:set>
                                      <p:cBhvr>
                                        <p:cTn id="15" dur="1" fill="hold">
                                          <p:stCondLst>
                                            <p:cond delay="0"/>
                                          </p:stCondLst>
                                        </p:cTn>
                                        <p:tgtEl>
                                          <p:spTgt spid="34831"/>
                                        </p:tgtEl>
                                        <p:attrNameLst>
                                          <p:attrName>style.visibility</p:attrName>
                                        </p:attrNameLst>
                                      </p:cBhvr>
                                      <p:to>
                                        <p:strVal val="visible"/>
                                      </p:to>
                                    </p:set>
                                    <p:animEffect transition="in" filter="dissolve">
                                      <p:cBhvr>
                                        <p:cTn id="16" dur="500"/>
                                        <p:tgtEl>
                                          <p:spTgt spid="34831"/>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34835"/>
                                        </p:tgtEl>
                                        <p:attrNameLst>
                                          <p:attrName>style.visibility</p:attrName>
                                        </p:attrNameLst>
                                      </p:cBhvr>
                                      <p:to>
                                        <p:strVal val="visible"/>
                                      </p:to>
                                    </p:set>
                                    <p:animEffect transition="in" filter="dissolve">
                                      <p:cBhvr>
                                        <p:cTn id="21" dur="500"/>
                                        <p:tgtEl>
                                          <p:spTgt spid="34835"/>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nodeType="clickEffect">
                                  <p:stCondLst>
                                    <p:cond delay="0"/>
                                  </p:stCondLst>
                                  <p:childTnLst>
                                    <p:set>
                                      <p:cBhvr>
                                        <p:cTn id="25" dur="1" fill="hold">
                                          <p:stCondLst>
                                            <p:cond delay="0"/>
                                          </p:stCondLst>
                                        </p:cTn>
                                        <p:tgtEl>
                                          <p:spTgt spid="34840"/>
                                        </p:tgtEl>
                                        <p:attrNameLst>
                                          <p:attrName>style.visibility</p:attrName>
                                        </p:attrNameLst>
                                      </p:cBhvr>
                                      <p:to>
                                        <p:strVal val="visible"/>
                                      </p:to>
                                    </p:set>
                                    <p:animEffect transition="in" filter="dissolve">
                                      <p:cBhvr>
                                        <p:cTn id="26" dur="500"/>
                                        <p:tgtEl>
                                          <p:spTgt spid="348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843" name="Group 3"/>
          <p:cNvGrpSpPr>
            <a:grpSpLocks/>
          </p:cNvGrpSpPr>
          <p:nvPr/>
        </p:nvGrpSpPr>
        <p:grpSpPr bwMode="auto">
          <a:xfrm>
            <a:off x="249238" y="1700213"/>
            <a:ext cx="8515350" cy="4735512"/>
            <a:chOff x="165" y="1069"/>
            <a:chExt cx="5364" cy="2983"/>
          </a:xfrm>
        </p:grpSpPr>
        <p:graphicFrame>
          <p:nvGraphicFramePr>
            <p:cNvPr id="35844" name="Object 4"/>
            <p:cNvGraphicFramePr>
              <a:graphicFrameLocks noChangeAspect="1"/>
            </p:cNvGraphicFramePr>
            <p:nvPr/>
          </p:nvGraphicFramePr>
          <p:xfrm>
            <a:off x="165" y="1075"/>
            <a:ext cx="5364" cy="2977"/>
          </p:xfrm>
          <a:graphic>
            <a:graphicData uri="http://schemas.openxmlformats.org/presentationml/2006/ole">
              <mc:AlternateContent xmlns:mc="http://schemas.openxmlformats.org/markup-compatibility/2006">
                <mc:Choice xmlns:v="urn:schemas-microsoft-com:vml" Requires="v">
                  <p:oleObj spid="_x0000_s1026" name="文档" r:id="rId3" imgW="8890310" imgH="4930008" progId="Word.Document.8">
                    <p:embed/>
                  </p:oleObj>
                </mc:Choice>
                <mc:Fallback>
                  <p:oleObj name="文档" r:id="rId3" imgW="8890310" imgH="4930008" progId="Word.Document.8">
                    <p:embed/>
                    <p:pic>
                      <p:nvPicPr>
                        <p:cNvPr id="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5" y="1075"/>
                          <a:ext cx="5364" cy="297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5845" name="Text Box 5"/>
            <p:cNvSpPr txBox="1">
              <a:spLocks noChangeArrowheads="1"/>
            </p:cNvSpPr>
            <p:nvPr/>
          </p:nvSpPr>
          <p:spPr bwMode="auto">
            <a:xfrm>
              <a:off x="395" y="1207"/>
              <a:ext cx="842" cy="404"/>
            </a:xfrm>
            <a:prstGeom prst="rect">
              <a:avLst/>
            </a:prstGeom>
            <a:noFill/>
            <a:ln w="9525">
              <a:noFill/>
              <a:miter lim="800000"/>
              <a:headEnd/>
              <a:tailEnd/>
            </a:ln>
            <a:effectLst/>
          </p:spPr>
          <p:txBody>
            <a:bodyPr>
              <a:spAutoFit/>
            </a:bodyPr>
            <a:lstStyle/>
            <a:p>
              <a:pPr>
                <a:spcBef>
                  <a:spcPct val="50000"/>
                </a:spcBef>
              </a:pPr>
              <a:endParaRPr lang="zh-CN" altLang="zh-CN" sz="3600">
                <a:solidFill>
                  <a:srgbClr val="00CC66"/>
                </a:solidFill>
                <a:latin typeface="微软雅黑" pitchFamily="34" charset="-122"/>
              </a:endParaRPr>
            </a:p>
          </p:txBody>
        </p:sp>
        <p:sp>
          <p:nvSpPr>
            <p:cNvPr id="35846" name="Text Box 6"/>
            <p:cNvSpPr txBox="1">
              <a:spLocks noChangeArrowheads="1"/>
            </p:cNvSpPr>
            <p:nvPr/>
          </p:nvSpPr>
          <p:spPr bwMode="auto">
            <a:xfrm>
              <a:off x="1387" y="1069"/>
              <a:ext cx="374" cy="404"/>
            </a:xfrm>
            <a:prstGeom prst="rect">
              <a:avLst/>
            </a:prstGeom>
            <a:noFill/>
            <a:ln w="9525">
              <a:noFill/>
              <a:miter lim="800000"/>
              <a:headEnd/>
              <a:tailEnd/>
            </a:ln>
            <a:effectLst/>
          </p:spPr>
          <p:txBody>
            <a:bodyPr>
              <a:spAutoFit/>
            </a:bodyPr>
            <a:lstStyle/>
            <a:p>
              <a:pPr>
                <a:spcBef>
                  <a:spcPct val="50000"/>
                </a:spcBef>
              </a:pPr>
              <a:endParaRPr lang="zh-CN" altLang="zh-CN" sz="3600">
                <a:solidFill>
                  <a:srgbClr val="00CC66"/>
                </a:solidFill>
                <a:latin typeface="微软雅黑" pitchFamily="34" charset="-122"/>
              </a:endParaRPr>
            </a:p>
          </p:txBody>
        </p:sp>
        <p:sp>
          <p:nvSpPr>
            <p:cNvPr id="35847" name="Text Box 7"/>
            <p:cNvSpPr txBox="1">
              <a:spLocks noChangeArrowheads="1"/>
            </p:cNvSpPr>
            <p:nvPr/>
          </p:nvSpPr>
          <p:spPr bwMode="auto">
            <a:xfrm>
              <a:off x="2091" y="1069"/>
              <a:ext cx="896" cy="404"/>
            </a:xfrm>
            <a:prstGeom prst="rect">
              <a:avLst/>
            </a:prstGeom>
            <a:noFill/>
            <a:ln w="9525">
              <a:noFill/>
              <a:miter lim="800000"/>
              <a:headEnd/>
              <a:tailEnd/>
            </a:ln>
            <a:effectLst/>
          </p:spPr>
          <p:txBody>
            <a:bodyPr>
              <a:spAutoFit/>
            </a:bodyPr>
            <a:lstStyle/>
            <a:p>
              <a:pPr>
                <a:spcBef>
                  <a:spcPct val="50000"/>
                </a:spcBef>
              </a:pPr>
              <a:endParaRPr lang="zh-CN" altLang="zh-CN" sz="3600">
                <a:solidFill>
                  <a:srgbClr val="00CC66"/>
                </a:solidFill>
                <a:latin typeface="微软雅黑" pitchFamily="34" charset="-122"/>
              </a:endParaRPr>
            </a:p>
          </p:txBody>
        </p:sp>
        <p:sp>
          <p:nvSpPr>
            <p:cNvPr id="35848" name="Text Box 8"/>
            <p:cNvSpPr txBox="1">
              <a:spLocks noChangeArrowheads="1"/>
            </p:cNvSpPr>
            <p:nvPr/>
          </p:nvSpPr>
          <p:spPr bwMode="auto">
            <a:xfrm>
              <a:off x="2848" y="1207"/>
              <a:ext cx="874" cy="404"/>
            </a:xfrm>
            <a:prstGeom prst="rect">
              <a:avLst/>
            </a:prstGeom>
            <a:noFill/>
            <a:ln w="9525">
              <a:noFill/>
              <a:miter lim="800000"/>
              <a:headEnd/>
              <a:tailEnd/>
            </a:ln>
            <a:effectLst/>
          </p:spPr>
          <p:txBody>
            <a:bodyPr>
              <a:spAutoFit/>
            </a:bodyPr>
            <a:lstStyle/>
            <a:p>
              <a:pPr>
                <a:spcBef>
                  <a:spcPct val="50000"/>
                </a:spcBef>
              </a:pPr>
              <a:endParaRPr lang="zh-CN" altLang="zh-CN" sz="3600">
                <a:solidFill>
                  <a:srgbClr val="00CC66"/>
                </a:solidFill>
                <a:latin typeface="微软雅黑" pitchFamily="34" charset="-122"/>
              </a:endParaRPr>
            </a:p>
          </p:txBody>
        </p:sp>
        <p:sp>
          <p:nvSpPr>
            <p:cNvPr id="35849" name="Text Box 9"/>
            <p:cNvSpPr txBox="1">
              <a:spLocks noChangeArrowheads="1"/>
            </p:cNvSpPr>
            <p:nvPr/>
          </p:nvSpPr>
          <p:spPr bwMode="auto">
            <a:xfrm>
              <a:off x="3722" y="1207"/>
              <a:ext cx="907" cy="404"/>
            </a:xfrm>
            <a:prstGeom prst="rect">
              <a:avLst/>
            </a:prstGeom>
            <a:noFill/>
            <a:ln w="9525">
              <a:noFill/>
              <a:miter lim="800000"/>
              <a:headEnd/>
              <a:tailEnd/>
            </a:ln>
            <a:effectLst/>
          </p:spPr>
          <p:txBody>
            <a:bodyPr>
              <a:spAutoFit/>
            </a:bodyPr>
            <a:lstStyle/>
            <a:p>
              <a:pPr>
                <a:spcBef>
                  <a:spcPct val="50000"/>
                </a:spcBef>
              </a:pPr>
              <a:endParaRPr lang="zh-CN" altLang="zh-CN" sz="3600">
                <a:solidFill>
                  <a:srgbClr val="00CC66"/>
                </a:solidFill>
                <a:latin typeface="微软雅黑" pitchFamily="34" charset="-122"/>
              </a:endParaRPr>
            </a:p>
          </p:txBody>
        </p:sp>
        <p:sp>
          <p:nvSpPr>
            <p:cNvPr id="35850" name="Text Box 10"/>
            <p:cNvSpPr txBox="1">
              <a:spLocks noChangeArrowheads="1"/>
            </p:cNvSpPr>
            <p:nvPr/>
          </p:nvSpPr>
          <p:spPr bwMode="auto">
            <a:xfrm>
              <a:off x="4629" y="1207"/>
              <a:ext cx="751" cy="404"/>
            </a:xfrm>
            <a:prstGeom prst="rect">
              <a:avLst/>
            </a:prstGeom>
            <a:noFill/>
            <a:ln w="9525">
              <a:noFill/>
              <a:miter lim="800000"/>
              <a:headEnd/>
              <a:tailEnd/>
            </a:ln>
            <a:effectLst/>
          </p:spPr>
          <p:txBody>
            <a:bodyPr>
              <a:spAutoFit/>
            </a:bodyPr>
            <a:lstStyle/>
            <a:p>
              <a:pPr>
                <a:spcBef>
                  <a:spcPct val="50000"/>
                </a:spcBef>
              </a:pPr>
              <a:endParaRPr lang="zh-CN" altLang="zh-CN" sz="3600">
                <a:solidFill>
                  <a:srgbClr val="00CC66"/>
                </a:solidFill>
                <a:latin typeface="微软雅黑" pitchFamily="34" charset="-122"/>
              </a:endParaRPr>
            </a:p>
          </p:txBody>
        </p:sp>
        <p:sp>
          <p:nvSpPr>
            <p:cNvPr id="35851" name="Text Box 11"/>
            <p:cNvSpPr txBox="1">
              <a:spLocks noChangeArrowheads="1"/>
            </p:cNvSpPr>
            <p:nvPr/>
          </p:nvSpPr>
          <p:spPr bwMode="auto">
            <a:xfrm>
              <a:off x="1237" y="1337"/>
              <a:ext cx="854" cy="288"/>
            </a:xfrm>
            <a:prstGeom prst="rect">
              <a:avLst/>
            </a:prstGeom>
            <a:noFill/>
            <a:ln w="9525">
              <a:noFill/>
              <a:miter lim="800000"/>
              <a:headEnd/>
              <a:tailEnd/>
            </a:ln>
            <a:effectLst/>
          </p:spPr>
          <p:txBody>
            <a:bodyPr>
              <a:spAutoFit/>
            </a:bodyPr>
            <a:lstStyle/>
            <a:p>
              <a:pPr>
                <a:spcBef>
                  <a:spcPct val="50000"/>
                </a:spcBef>
              </a:pPr>
              <a:endParaRPr lang="zh-CN" altLang="zh-CN" sz="2400">
                <a:latin typeface="微软雅黑" pitchFamily="34" charset="-122"/>
              </a:endParaRPr>
            </a:p>
          </p:txBody>
        </p:sp>
        <p:sp>
          <p:nvSpPr>
            <p:cNvPr id="35852" name="Text Box 12"/>
            <p:cNvSpPr txBox="1">
              <a:spLocks noChangeArrowheads="1"/>
            </p:cNvSpPr>
            <p:nvPr/>
          </p:nvSpPr>
          <p:spPr bwMode="auto">
            <a:xfrm>
              <a:off x="351" y="1888"/>
              <a:ext cx="1199" cy="288"/>
            </a:xfrm>
            <a:prstGeom prst="rect">
              <a:avLst/>
            </a:prstGeom>
            <a:noFill/>
            <a:ln w="9525">
              <a:noFill/>
              <a:miter lim="800000"/>
              <a:headEnd/>
              <a:tailEnd/>
            </a:ln>
            <a:effectLst/>
          </p:spPr>
          <p:txBody>
            <a:bodyPr>
              <a:spAutoFit/>
            </a:bodyPr>
            <a:lstStyle/>
            <a:p>
              <a:pPr>
                <a:spcBef>
                  <a:spcPct val="50000"/>
                </a:spcBef>
              </a:pPr>
              <a:r>
                <a:rPr lang="en-US" altLang="zh-CN" sz="2400">
                  <a:latin typeface="微软雅黑" pitchFamily="34" charset="-122"/>
                </a:rPr>
                <a:t>  </a:t>
              </a:r>
            </a:p>
          </p:txBody>
        </p:sp>
        <p:grpSp>
          <p:nvGrpSpPr>
            <p:cNvPr id="35853" name="Group 13"/>
            <p:cNvGrpSpPr>
              <a:grpSpLocks/>
            </p:cNvGrpSpPr>
            <p:nvPr/>
          </p:nvGrpSpPr>
          <p:grpSpPr bwMode="auto">
            <a:xfrm>
              <a:off x="320" y="2820"/>
              <a:ext cx="1158" cy="808"/>
              <a:chOff x="752" y="2816"/>
              <a:chExt cx="1158" cy="808"/>
            </a:xfrm>
          </p:grpSpPr>
          <p:sp>
            <p:nvSpPr>
              <p:cNvPr id="35854" name="Text Box 14"/>
              <p:cNvSpPr txBox="1">
                <a:spLocks noChangeArrowheads="1"/>
              </p:cNvSpPr>
              <p:nvPr/>
            </p:nvSpPr>
            <p:spPr bwMode="auto">
              <a:xfrm>
                <a:off x="752" y="2816"/>
                <a:ext cx="1009" cy="404"/>
              </a:xfrm>
              <a:prstGeom prst="rect">
                <a:avLst/>
              </a:prstGeom>
              <a:noFill/>
              <a:ln w="9525">
                <a:noFill/>
                <a:miter lim="800000"/>
                <a:headEnd/>
                <a:tailEnd/>
              </a:ln>
              <a:effectLst/>
            </p:spPr>
            <p:txBody>
              <a:bodyPr>
                <a:spAutoFit/>
              </a:bodyPr>
              <a:lstStyle/>
              <a:p>
                <a:pPr>
                  <a:spcBef>
                    <a:spcPct val="50000"/>
                  </a:spcBef>
                </a:pPr>
                <a:endParaRPr lang="zh-CN" altLang="zh-CN" sz="3600">
                  <a:solidFill>
                    <a:schemeClr val="folHlink"/>
                  </a:solidFill>
                  <a:latin typeface="微软雅黑" pitchFamily="34" charset="-122"/>
                </a:endParaRPr>
              </a:p>
            </p:txBody>
          </p:sp>
          <p:sp>
            <p:nvSpPr>
              <p:cNvPr id="35855" name="Text Box 15"/>
              <p:cNvSpPr txBox="1">
                <a:spLocks noChangeArrowheads="1"/>
              </p:cNvSpPr>
              <p:nvPr/>
            </p:nvSpPr>
            <p:spPr bwMode="auto">
              <a:xfrm>
                <a:off x="901" y="3220"/>
                <a:ext cx="1009" cy="404"/>
              </a:xfrm>
              <a:prstGeom prst="rect">
                <a:avLst/>
              </a:prstGeom>
              <a:noFill/>
              <a:ln w="9525">
                <a:noFill/>
                <a:miter lim="800000"/>
                <a:headEnd/>
                <a:tailEnd/>
              </a:ln>
              <a:effectLst/>
            </p:spPr>
            <p:txBody>
              <a:bodyPr>
                <a:spAutoFit/>
              </a:bodyPr>
              <a:lstStyle/>
              <a:p>
                <a:pPr>
                  <a:spcBef>
                    <a:spcPct val="50000"/>
                  </a:spcBef>
                </a:pPr>
                <a:endParaRPr lang="zh-CN" altLang="zh-CN" sz="3600">
                  <a:solidFill>
                    <a:schemeClr val="folHlink"/>
                  </a:solidFill>
                  <a:latin typeface="微软雅黑" pitchFamily="34" charset="-122"/>
                </a:endParaRPr>
              </a:p>
            </p:txBody>
          </p:sp>
        </p:grpSp>
      </p:grpSp>
      <p:sp>
        <p:nvSpPr>
          <p:cNvPr id="35866" name="Rectangle 26"/>
          <p:cNvSpPr>
            <a:spLocks noGrp="1" noChangeArrowheads="1"/>
          </p:cNvSpPr>
          <p:nvPr>
            <p:ph type="title"/>
          </p:nvPr>
        </p:nvSpPr>
        <p:spPr/>
        <p:txBody>
          <a:bodyPr/>
          <a:lstStyle/>
          <a:p>
            <a:r>
              <a:rPr lang="zh-CN" altLang="en-US" dirty="0"/>
              <a:t>敌我力量对比表  </a:t>
            </a:r>
            <a:r>
              <a:rPr lang="en-US" altLang="zh-CN" sz="3200" dirty="0"/>
              <a:t>1948</a:t>
            </a:r>
            <a:r>
              <a:rPr lang="zh-CN" altLang="en-US" sz="3200" dirty="0"/>
              <a:t>年</a:t>
            </a:r>
            <a:r>
              <a:rPr lang="en-US" altLang="zh-CN" sz="3200" dirty="0"/>
              <a:t>7</a:t>
            </a:r>
            <a:r>
              <a:rPr lang="zh-CN" altLang="en-US" sz="3200" dirty="0"/>
              <a:t>月</a:t>
            </a:r>
          </a:p>
        </p:txBody>
      </p:sp>
    </p:spTree>
  </p:cSld>
  <p:clrMapOvr>
    <a:masterClrMapping/>
  </p:clrMapOvr>
  <p:transition spd="slow">
    <p:wipe dir="u"/>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72" name="Rectangle 8"/>
          <p:cNvSpPr>
            <a:spLocks noGrp="1" noChangeArrowheads="1"/>
          </p:cNvSpPr>
          <p:nvPr>
            <p:ph type="title"/>
          </p:nvPr>
        </p:nvSpPr>
        <p:spPr/>
        <p:txBody>
          <a:bodyPr/>
          <a:lstStyle/>
          <a:p>
            <a:r>
              <a:rPr kumimoji="1" lang="zh-CN" altLang="en-US" dirty="0">
                <a:solidFill>
                  <a:srgbClr val="FF0000"/>
                </a:solidFill>
              </a:rPr>
              <a:t>解放战争大决战</a:t>
            </a:r>
          </a:p>
        </p:txBody>
      </p:sp>
      <p:sp>
        <p:nvSpPr>
          <p:cNvPr id="36873" name="Rectangle 9"/>
          <p:cNvSpPr>
            <a:spLocks noGrp="1" noChangeArrowheads="1"/>
          </p:cNvSpPr>
          <p:nvPr>
            <p:ph type="body" idx="1"/>
          </p:nvPr>
        </p:nvSpPr>
        <p:spPr/>
        <p:txBody>
          <a:bodyPr/>
          <a:lstStyle/>
          <a:p>
            <a:r>
              <a:rPr kumimoji="1" lang="zh-CN" altLang="en-US" dirty="0">
                <a:solidFill>
                  <a:srgbClr val="FF0000"/>
                </a:solidFill>
              </a:rPr>
              <a:t>解放军转入战略反攻</a:t>
            </a:r>
          </a:p>
          <a:p>
            <a:pPr lvl="1"/>
            <a:r>
              <a:rPr kumimoji="1" lang="zh-CN" altLang="en-US" dirty="0">
                <a:solidFill>
                  <a:srgbClr val="FF0000"/>
                </a:solidFill>
              </a:rPr>
              <a:t>战略反攻主攻方向的确定：挺进中原</a:t>
            </a:r>
          </a:p>
          <a:p>
            <a:pPr lvl="1"/>
            <a:r>
              <a:rPr kumimoji="1" lang="zh-CN" altLang="en-US" dirty="0">
                <a:solidFill>
                  <a:srgbClr val="FF0000"/>
                </a:solidFill>
              </a:rPr>
              <a:t>战略反攻的展开</a:t>
            </a:r>
          </a:p>
          <a:p>
            <a:r>
              <a:rPr kumimoji="1" lang="zh-CN" altLang="en-US" dirty="0">
                <a:solidFill>
                  <a:srgbClr val="FF0000"/>
                </a:solidFill>
              </a:rPr>
              <a:t>战略决战的胜利</a:t>
            </a:r>
          </a:p>
          <a:p>
            <a:pPr lvl="1"/>
            <a:r>
              <a:rPr kumimoji="1" lang="zh-CN" altLang="en-US" dirty="0">
                <a:solidFill>
                  <a:srgbClr val="FF0000"/>
                </a:solidFill>
              </a:rPr>
              <a:t>战略决战时机的成熟</a:t>
            </a:r>
          </a:p>
          <a:p>
            <a:pPr lvl="1"/>
            <a:r>
              <a:rPr kumimoji="1" lang="zh-CN" altLang="en-US" dirty="0">
                <a:solidFill>
                  <a:srgbClr val="FF0000"/>
                </a:solidFill>
              </a:rPr>
              <a:t>辽沈、淮海、平津战役</a:t>
            </a:r>
          </a:p>
        </p:txBody>
      </p:sp>
    </p:spTree>
  </p:cSld>
  <p:clrMapOvr>
    <a:masterClrMapping/>
  </p:clrMapOvr>
  <p:transition spd="slow">
    <p:zoom dir="in"/>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36873">
                                            <p:txEl>
                                              <p:pRg st="5" end="5"/>
                                            </p:txEl>
                                          </p:spTgt>
                                        </p:tgtEl>
                                        <p:attrNameLst>
                                          <p:attrName>style.visibility</p:attrName>
                                        </p:attrNameLst>
                                      </p:cBhvr>
                                      <p:to>
                                        <p:strVal val="visible"/>
                                      </p:to>
                                    </p:set>
                                    <p:anim calcmode="lin" valueType="num">
                                      <p:cBhvr additive="base">
                                        <p:cTn id="7" dur="1000" fill="hold"/>
                                        <p:tgtEl>
                                          <p:spTgt spid="36873">
                                            <p:txEl>
                                              <p:pRg st="5" end="5"/>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3687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73" grpId="0" uiExpand="1" build="p"/>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890" name="Group 2"/>
          <p:cNvGrpSpPr>
            <a:grpSpLocks/>
          </p:cNvGrpSpPr>
          <p:nvPr/>
        </p:nvGrpSpPr>
        <p:grpSpPr bwMode="auto">
          <a:xfrm>
            <a:off x="611188" y="260350"/>
            <a:ext cx="7924800" cy="6345238"/>
            <a:chOff x="384" y="120"/>
            <a:chExt cx="4992" cy="3997"/>
          </a:xfrm>
        </p:grpSpPr>
        <p:grpSp>
          <p:nvGrpSpPr>
            <p:cNvPr id="37891" name="Group 3"/>
            <p:cNvGrpSpPr>
              <a:grpSpLocks/>
            </p:cNvGrpSpPr>
            <p:nvPr/>
          </p:nvGrpSpPr>
          <p:grpSpPr bwMode="auto">
            <a:xfrm>
              <a:off x="384" y="661"/>
              <a:ext cx="4992" cy="3456"/>
              <a:chOff x="1296" y="960"/>
              <a:chExt cx="3120" cy="2352"/>
            </a:xfrm>
          </p:grpSpPr>
          <p:pic>
            <p:nvPicPr>
              <p:cNvPr id="37892" name="Picture 4" descr="1"/>
              <p:cNvPicPr>
                <a:picLocks noChangeAspect="1" noChangeArrowheads="1"/>
              </p:cNvPicPr>
              <p:nvPr/>
            </p:nvPicPr>
            <p:blipFill>
              <a:blip r:embed="rId3" cstate="print"/>
              <a:srcRect/>
              <a:stretch>
                <a:fillRect/>
              </a:stretch>
            </p:blipFill>
            <p:spPr bwMode="auto">
              <a:xfrm>
                <a:off x="1296" y="960"/>
                <a:ext cx="3112" cy="2348"/>
              </a:xfrm>
              <a:prstGeom prst="rect">
                <a:avLst/>
              </a:prstGeom>
              <a:noFill/>
            </p:spPr>
          </p:pic>
          <p:sp>
            <p:nvSpPr>
              <p:cNvPr id="37893" name="Rectangle 5"/>
              <p:cNvSpPr>
                <a:spLocks noChangeArrowheads="1"/>
              </p:cNvSpPr>
              <p:nvPr/>
            </p:nvSpPr>
            <p:spPr bwMode="auto">
              <a:xfrm>
                <a:off x="1296" y="960"/>
                <a:ext cx="3120" cy="2352"/>
              </a:xfrm>
              <a:prstGeom prst="rect">
                <a:avLst/>
              </a:prstGeom>
              <a:noFill/>
              <a:ln w="9525">
                <a:solidFill>
                  <a:schemeClr val="tx1"/>
                </a:solidFill>
                <a:miter lim="800000"/>
                <a:headEnd/>
                <a:tailEnd/>
              </a:ln>
              <a:effectLst/>
            </p:spPr>
            <p:txBody>
              <a:bodyPr wrap="none" anchor="ctr"/>
              <a:lstStyle/>
              <a:p>
                <a:endParaRPr lang="zh-CN" altLang="en-US"/>
              </a:p>
            </p:txBody>
          </p:sp>
        </p:grpSp>
        <p:sp>
          <p:nvSpPr>
            <p:cNvPr id="37894" name="Text Box 6"/>
            <p:cNvSpPr txBox="1">
              <a:spLocks noChangeArrowheads="1"/>
            </p:cNvSpPr>
            <p:nvPr/>
          </p:nvSpPr>
          <p:spPr bwMode="auto">
            <a:xfrm>
              <a:off x="918" y="120"/>
              <a:ext cx="4021" cy="442"/>
            </a:xfrm>
            <a:prstGeom prst="rect">
              <a:avLst/>
            </a:prstGeom>
            <a:gradFill rotWithShape="0">
              <a:gsLst>
                <a:gs pos="0">
                  <a:srgbClr val="FFCC99"/>
                </a:gs>
                <a:gs pos="50000">
                  <a:srgbClr val="FFFFFF"/>
                </a:gs>
                <a:gs pos="100000">
                  <a:srgbClr val="FFCC99"/>
                </a:gs>
              </a:gsLst>
              <a:lin ang="0" scaled="1"/>
            </a:gradFill>
            <a:ln w="9525">
              <a:noFill/>
              <a:miter lim="800000"/>
              <a:headEnd/>
              <a:tailEnd/>
            </a:ln>
            <a:effectLst/>
          </p:spPr>
          <p:txBody>
            <a:bodyPr>
              <a:spAutoFit/>
            </a:bodyPr>
            <a:lstStyle/>
            <a:p>
              <a:pPr>
                <a:spcBef>
                  <a:spcPct val="50000"/>
                </a:spcBef>
              </a:pPr>
              <a:r>
                <a:rPr kumimoji="1" lang="en-US" altLang="zh-CN" sz="4000" b="1">
                  <a:solidFill>
                    <a:srgbClr val="FF5050"/>
                  </a:solidFill>
                  <a:latin typeface="Times New Roman" pitchFamily="18" charset="0"/>
                  <a:ea typeface="幼圆" pitchFamily="49" charset="-122"/>
                </a:rPr>
                <a:t>      </a:t>
              </a:r>
              <a:r>
                <a:rPr kumimoji="1" lang="zh-CN" altLang="en-US" sz="4000" b="1">
                  <a:solidFill>
                    <a:srgbClr val="FF5050"/>
                  </a:solidFill>
                  <a:latin typeface="Times New Roman" pitchFamily="18" charset="0"/>
                  <a:ea typeface="幼圆" pitchFamily="49" charset="-122"/>
                </a:rPr>
                <a:t>首 战 目 标 的 选 择</a:t>
              </a:r>
              <a:endParaRPr kumimoji="1" lang="zh-CN" altLang="en-US" sz="4000">
                <a:latin typeface="Times New Roman" pitchFamily="18" charset="0"/>
                <a:ea typeface="宋体" pitchFamily="2" charset="-122"/>
              </a:endParaRPr>
            </a:p>
          </p:txBody>
        </p:sp>
        <p:sp>
          <p:nvSpPr>
            <p:cNvPr id="37895" name="AutoShape 7"/>
            <p:cNvSpPr>
              <a:spLocks noChangeArrowheads="1"/>
            </p:cNvSpPr>
            <p:nvPr/>
          </p:nvSpPr>
          <p:spPr bwMode="auto">
            <a:xfrm>
              <a:off x="4309" y="1348"/>
              <a:ext cx="192" cy="341"/>
            </a:xfrm>
            <a:prstGeom prst="sun">
              <a:avLst>
                <a:gd name="adj" fmla="val 25000"/>
              </a:avLst>
            </a:prstGeom>
            <a:solidFill>
              <a:srgbClr val="3366FF"/>
            </a:solidFill>
            <a:ln w="9525">
              <a:noFill/>
              <a:miter lim="800000"/>
              <a:headEnd/>
              <a:tailEnd/>
            </a:ln>
            <a:effectLst/>
          </p:spPr>
          <p:txBody>
            <a:bodyPr wrap="none" anchor="ctr"/>
            <a:lstStyle/>
            <a:p>
              <a:endParaRPr lang="zh-CN" altLang="en-US"/>
            </a:p>
          </p:txBody>
        </p:sp>
        <p:sp>
          <p:nvSpPr>
            <p:cNvPr id="37896" name="AutoShape 8"/>
            <p:cNvSpPr>
              <a:spLocks noChangeArrowheads="1"/>
            </p:cNvSpPr>
            <p:nvPr/>
          </p:nvSpPr>
          <p:spPr bwMode="auto">
            <a:xfrm>
              <a:off x="3925" y="1802"/>
              <a:ext cx="192" cy="341"/>
            </a:xfrm>
            <a:prstGeom prst="sun">
              <a:avLst>
                <a:gd name="adj" fmla="val 25000"/>
              </a:avLst>
            </a:prstGeom>
            <a:solidFill>
              <a:srgbClr val="3366FF"/>
            </a:solidFill>
            <a:ln w="9525">
              <a:noFill/>
              <a:miter lim="800000"/>
              <a:headEnd/>
              <a:tailEnd/>
            </a:ln>
            <a:effectLst/>
          </p:spPr>
          <p:txBody>
            <a:bodyPr wrap="none" anchor="ctr"/>
            <a:lstStyle/>
            <a:p>
              <a:endParaRPr lang="zh-CN" altLang="en-US"/>
            </a:p>
          </p:txBody>
        </p:sp>
        <p:sp>
          <p:nvSpPr>
            <p:cNvPr id="37897" name="AutoShape 9"/>
            <p:cNvSpPr>
              <a:spLocks noChangeArrowheads="1"/>
            </p:cNvSpPr>
            <p:nvPr/>
          </p:nvSpPr>
          <p:spPr bwMode="auto">
            <a:xfrm>
              <a:off x="4117" y="1576"/>
              <a:ext cx="192" cy="341"/>
            </a:xfrm>
            <a:prstGeom prst="sun">
              <a:avLst>
                <a:gd name="adj" fmla="val 25000"/>
              </a:avLst>
            </a:prstGeom>
            <a:solidFill>
              <a:srgbClr val="3366FF"/>
            </a:solidFill>
            <a:ln w="9525">
              <a:noFill/>
              <a:miter lim="800000"/>
              <a:headEnd/>
              <a:tailEnd/>
            </a:ln>
            <a:effectLst/>
          </p:spPr>
          <p:txBody>
            <a:bodyPr wrap="none" anchor="ctr"/>
            <a:lstStyle/>
            <a:p>
              <a:endParaRPr lang="zh-CN" altLang="en-US"/>
            </a:p>
          </p:txBody>
        </p:sp>
        <p:grpSp>
          <p:nvGrpSpPr>
            <p:cNvPr id="37898" name="Group 10"/>
            <p:cNvGrpSpPr>
              <a:grpSpLocks/>
            </p:cNvGrpSpPr>
            <p:nvPr/>
          </p:nvGrpSpPr>
          <p:grpSpPr bwMode="auto">
            <a:xfrm>
              <a:off x="3083" y="1917"/>
              <a:ext cx="842" cy="514"/>
              <a:chOff x="3083" y="1917"/>
              <a:chExt cx="842" cy="514"/>
            </a:xfrm>
          </p:grpSpPr>
          <p:sp>
            <p:nvSpPr>
              <p:cNvPr id="37899" name="AutoShape 11"/>
              <p:cNvSpPr>
                <a:spLocks noChangeArrowheads="1"/>
              </p:cNvSpPr>
              <p:nvPr/>
            </p:nvSpPr>
            <p:spPr bwMode="auto">
              <a:xfrm>
                <a:off x="3083" y="1917"/>
                <a:ext cx="192" cy="257"/>
              </a:xfrm>
              <a:prstGeom prst="sun">
                <a:avLst>
                  <a:gd name="adj" fmla="val 25000"/>
                </a:avLst>
              </a:prstGeom>
              <a:solidFill>
                <a:srgbClr val="3366FF"/>
              </a:solidFill>
              <a:ln w="9525">
                <a:noFill/>
                <a:miter lim="800000"/>
                <a:headEnd/>
                <a:tailEnd/>
              </a:ln>
              <a:effectLst/>
            </p:spPr>
            <p:txBody>
              <a:bodyPr wrap="none" anchor="ctr"/>
              <a:lstStyle/>
              <a:p>
                <a:endParaRPr lang="zh-CN" altLang="en-US"/>
              </a:p>
            </p:txBody>
          </p:sp>
          <p:sp>
            <p:nvSpPr>
              <p:cNvPr id="37900" name="AutoShape 12"/>
              <p:cNvSpPr>
                <a:spLocks noChangeArrowheads="1"/>
              </p:cNvSpPr>
              <p:nvPr/>
            </p:nvSpPr>
            <p:spPr bwMode="auto">
              <a:xfrm>
                <a:off x="3541" y="1982"/>
                <a:ext cx="192" cy="257"/>
              </a:xfrm>
              <a:prstGeom prst="sun">
                <a:avLst>
                  <a:gd name="adj" fmla="val 25000"/>
                </a:avLst>
              </a:prstGeom>
              <a:solidFill>
                <a:srgbClr val="3366FF"/>
              </a:solidFill>
              <a:ln w="9525">
                <a:noFill/>
                <a:miter lim="800000"/>
                <a:headEnd/>
                <a:tailEnd/>
              </a:ln>
              <a:effectLst/>
            </p:spPr>
            <p:txBody>
              <a:bodyPr wrap="none" anchor="ctr"/>
              <a:lstStyle/>
              <a:p>
                <a:endParaRPr lang="zh-CN" altLang="en-US"/>
              </a:p>
            </p:txBody>
          </p:sp>
          <p:sp>
            <p:nvSpPr>
              <p:cNvPr id="37901" name="AutoShape 13"/>
              <p:cNvSpPr>
                <a:spLocks noChangeArrowheads="1"/>
              </p:cNvSpPr>
              <p:nvPr/>
            </p:nvSpPr>
            <p:spPr bwMode="auto">
              <a:xfrm>
                <a:off x="3349" y="1917"/>
                <a:ext cx="192" cy="257"/>
              </a:xfrm>
              <a:prstGeom prst="sun">
                <a:avLst>
                  <a:gd name="adj" fmla="val 25000"/>
                </a:avLst>
              </a:prstGeom>
              <a:solidFill>
                <a:srgbClr val="3366FF"/>
              </a:solidFill>
              <a:ln w="9525">
                <a:noFill/>
                <a:miter lim="800000"/>
                <a:headEnd/>
                <a:tailEnd/>
              </a:ln>
              <a:effectLst/>
            </p:spPr>
            <p:txBody>
              <a:bodyPr wrap="none" anchor="ctr"/>
              <a:lstStyle/>
              <a:p>
                <a:endParaRPr lang="zh-CN" altLang="en-US"/>
              </a:p>
            </p:txBody>
          </p:sp>
          <p:sp>
            <p:nvSpPr>
              <p:cNvPr id="37902" name="AutoShape 14"/>
              <p:cNvSpPr>
                <a:spLocks noChangeArrowheads="1"/>
              </p:cNvSpPr>
              <p:nvPr/>
            </p:nvSpPr>
            <p:spPr bwMode="auto">
              <a:xfrm>
                <a:off x="3733" y="2174"/>
                <a:ext cx="192" cy="257"/>
              </a:xfrm>
              <a:prstGeom prst="sun">
                <a:avLst>
                  <a:gd name="adj" fmla="val 25000"/>
                </a:avLst>
              </a:prstGeom>
              <a:solidFill>
                <a:srgbClr val="3366FF"/>
              </a:solidFill>
              <a:ln w="9525">
                <a:noFill/>
                <a:miter lim="800000"/>
                <a:headEnd/>
                <a:tailEnd/>
              </a:ln>
              <a:effectLst/>
            </p:spPr>
            <p:txBody>
              <a:bodyPr wrap="none" anchor="ctr"/>
              <a:lstStyle/>
              <a:p>
                <a:endParaRPr lang="zh-CN" altLang="en-US"/>
              </a:p>
            </p:txBody>
          </p:sp>
        </p:grpSp>
        <p:grpSp>
          <p:nvGrpSpPr>
            <p:cNvPr id="37903" name="Group 15"/>
            <p:cNvGrpSpPr>
              <a:grpSpLocks/>
            </p:cNvGrpSpPr>
            <p:nvPr/>
          </p:nvGrpSpPr>
          <p:grpSpPr bwMode="auto">
            <a:xfrm>
              <a:off x="3349" y="2431"/>
              <a:ext cx="768" cy="330"/>
              <a:chOff x="3349" y="2431"/>
              <a:chExt cx="768" cy="330"/>
            </a:xfrm>
          </p:grpSpPr>
          <p:sp>
            <p:nvSpPr>
              <p:cNvPr id="37904" name="AutoShape 16"/>
              <p:cNvSpPr>
                <a:spLocks noChangeArrowheads="1"/>
              </p:cNvSpPr>
              <p:nvPr/>
            </p:nvSpPr>
            <p:spPr bwMode="auto">
              <a:xfrm>
                <a:off x="3541" y="2527"/>
                <a:ext cx="192" cy="234"/>
              </a:xfrm>
              <a:prstGeom prst="sun">
                <a:avLst>
                  <a:gd name="adj" fmla="val 25000"/>
                </a:avLst>
              </a:prstGeom>
              <a:solidFill>
                <a:srgbClr val="3366FF"/>
              </a:solidFill>
              <a:ln w="9525">
                <a:noFill/>
                <a:miter lim="800000"/>
                <a:headEnd/>
                <a:tailEnd/>
              </a:ln>
              <a:effectLst/>
            </p:spPr>
            <p:txBody>
              <a:bodyPr wrap="none" anchor="ctr"/>
              <a:lstStyle/>
              <a:p>
                <a:pPr algn="ctr"/>
                <a:r>
                  <a:rPr lang="en-US" altLang="zh-CN" sz="2400">
                    <a:latin typeface="Times New Roman" pitchFamily="18" charset="0"/>
                    <a:ea typeface="宋体" pitchFamily="2" charset="-122"/>
                  </a:rPr>
                  <a:t>.</a:t>
                </a:r>
              </a:p>
            </p:txBody>
          </p:sp>
          <p:sp>
            <p:nvSpPr>
              <p:cNvPr id="37905" name="AutoShape 17"/>
              <p:cNvSpPr>
                <a:spLocks noChangeArrowheads="1"/>
              </p:cNvSpPr>
              <p:nvPr/>
            </p:nvSpPr>
            <p:spPr bwMode="auto">
              <a:xfrm>
                <a:off x="3925" y="2431"/>
                <a:ext cx="192" cy="234"/>
              </a:xfrm>
              <a:prstGeom prst="sun">
                <a:avLst>
                  <a:gd name="adj" fmla="val 25000"/>
                </a:avLst>
              </a:prstGeom>
              <a:solidFill>
                <a:srgbClr val="3366FF"/>
              </a:solidFill>
              <a:ln w="9525">
                <a:noFill/>
                <a:miter lim="800000"/>
                <a:headEnd/>
                <a:tailEnd/>
              </a:ln>
              <a:effectLst/>
            </p:spPr>
            <p:txBody>
              <a:bodyPr wrap="none" anchor="ctr"/>
              <a:lstStyle/>
              <a:p>
                <a:endParaRPr lang="zh-CN" altLang="en-US"/>
              </a:p>
            </p:txBody>
          </p:sp>
          <p:sp>
            <p:nvSpPr>
              <p:cNvPr id="37906" name="AutoShape 18"/>
              <p:cNvSpPr>
                <a:spLocks noChangeArrowheads="1"/>
              </p:cNvSpPr>
              <p:nvPr/>
            </p:nvSpPr>
            <p:spPr bwMode="auto">
              <a:xfrm>
                <a:off x="3349" y="2527"/>
                <a:ext cx="192" cy="234"/>
              </a:xfrm>
              <a:prstGeom prst="sun">
                <a:avLst>
                  <a:gd name="adj" fmla="val 25000"/>
                </a:avLst>
              </a:prstGeom>
              <a:solidFill>
                <a:srgbClr val="3366FF"/>
              </a:solidFill>
              <a:ln w="9525">
                <a:noFill/>
                <a:miter lim="800000"/>
                <a:headEnd/>
                <a:tailEnd/>
              </a:ln>
              <a:effectLst/>
            </p:spPr>
            <p:txBody>
              <a:bodyPr wrap="none" anchor="ctr"/>
              <a:lstStyle/>
              <a:p>
                <a:endParaRPr lang="zh-CN" altLang="en-US"/>
              </a:p>
            </p:txBody>
          </p:sp>
        </p:grpSp>
        <p:grpSp>
          <p:nvGrpSpPr>
            <p:cNvPr id="37907" name="Group 19"/>
            <p:cNvGrpSpPr>
              <a:grpSpLocks/>
            </p:cNvGrpSpPr>
            <p:nvPr/>
          </p:nvGrpSpPr>
          <p:grpSpPr bwMode="auto">
            <a:xfrm>
              <a:off x="3275" y="2761"/>
              <a:ext cx="554" cy="452"/>
              <a:chOff x="3275" y="2761"/>
              <a:chExt cx="554" cy="452"/>
            </a:xfrm>
          </p:grpSpPr>
          <p:sp>
            <p:nvSpPr>
              <p:cNvPr id="37908" name="AutoShape 20"/>
              <p:cNvSpPr>
                <a:spLocks noChangeArrowheads="1"/>
              </p:cNvSpPr>
              <p:nvPr/>
            </p:nvSpPr>
            <p:spPr bwMode="auto">
              <a:xfrm>
                <a:off x="3541" y="2761"/>
                <a:ext cx="192" cy="226"/>
              </a:xfrm>
              <a:prstGeom prst="sun">
                <a:avLst>
                  <a:gd name="adj" fmla="val 25000"/>
                </a:avLst>
              </a:prstGeom>
              <a:solidFill>
                <a:srgbClr val="3366FF"/>
              </a:solidFill>
              <a:ln w="9525">
                <a:noFill/>
                <a:miter lim="800000"/>
                <a:headEnd/>
                <a:tailEnd/>
              </a:ln>
              <a:effectLst/>
            </p:spPr>
            <p:txBody>
              <a:bodyPr wrap="none" anchor="ctr"/>
              <a:lstStyle/>
              <a:p>
                <a:endParaRPr lang="zh-CN" altLang="en-US"/>
              </a:p>
            </p:txBody>
          </p:sp>
          <p:sp>
            <p:nvSpPr>
              <p:cNvPr id="37909" name="AutoShape 21"/>
              <p:cNvSpPr>
                <a:spLocks noChangeArrowheads="1"/>
              </p:cNvSpPr>
              <p:nvPr/>
            </p:nvSpPr>
            <p:spPr bwMode="auto">
              <a:xfrm>
                <a:off x="3637" y="2987"/>
                <a:ext cx="192" cy="226"/>
              </a:xfrm>
              <a:prstGeom prst="sun">
                <a:avLst>
                  <a:gd name="adj" fmla="val 25000"/>
                </a:avLst>
              </a:prstGeom>
              <a:solidFill>
                <a:srgbClr val="3366FF"/>
              </a:solidFill>
              <a:ln w="9525">
                <a:noFill/>
                <a:miter lim="800000"/>
                <a:headEnd/>
                <a:tailEnd/>
              </a:ln>
              <a:effectLst/>
            </p:spPr>
            <p:txBody>
              <a:bodyPr wrap="none" anchor="ctr"/>
              <a:lstStyle/>
              <a:p>
                <a:endParaRPr lang="zh-CN" altLang="en-US"/>
              </a:p>
            </p:txBody>
          </p:sp>
          <p:sp>
            <p:nvSpPr>
              <p:cNvPr id="37910" name="AutoShape 22"/>
              <p:cNvSpPr>
                <a:spLocks noChangeArrowheads="1"/>
              </p:cNvSpPr>
              <p:nvPr/>
            </p:nvSpPr>
            <p:spPr bwMode="auto">
              <a:xfrm>
                <a:off x="3275" y="2953"/>
                <a:ext cx="192" cy="226"/>
              </a:xfrm>
              <a:prstGeom prst="sun">
                <a:avLst>
                  <a:gd name="adj" fmla="val 25000"/>
                </a:avLst>
              </a:prstGeom>
              <a:solidFill>
                <a:srgbClr val="3366FF"/>
              </a:solidFill>
              <a:ln w="9525">
                <a:noFill/>
                <a:miter lim="800000"/>
                <a:headEnd/>
                <a:tailEnd/>
              </a:ln>
              <a:effectLst/>
            </p:spPr>
            <p:txBody>
              <a:bodyPr wrap="none" anchor="ctr"/>
              <a:lstStyle/>
              <a:p>
                <a:endParaRPr lang="zh-CN" altLang="en-US"/>
              </a:p>
            </p:txBody>
          </p:sp>
          <p:sp>
            <p:nvSpPr>
              <p:cNvPr id="37911" name="AutoShape 23"/>
              <p:cNvSpPr>
                <a:spLocks noChangeArrowheads="1"/>
              </p:cNvSpPr>
              <p:nvPr/>
            </p:nvSpPr>
            <p:spPr bwMode="auto">
              <a:xfrm>
                <a:off x="3467" y="2987"/>
                <a:ext cx="192" cy="226"/>
              </a:xfrm>
              <a:prstGeom prst="sun">
                <a:avLst>
                  <a:gd name="adj" fmla="val 25000"/>
                </a:avLst>
              </a:prstGeom>
              <a:solidFill>
                <a:srgbClr val="3366FF"/>
              </a:solidFill>
              <a:ln w="9525">
                <a:noFill/>
                <a:miter lim="800000"/>
                <a:headEnd/>
                <a:tailEnd/>
              </a:ln>
              <a:effectLst/>
            </p:spPr>
            <p:txBody>
              <a:bodyPr wrap="none" anchor="ctr"/>
              <a:lstStyle/>
              <a:p>
                <a:endParaRPr lang="zh-CN" altLang="en-US"/>
              </a:p>
            </p:txBody>
          </p:sp>
        </p:grpSp>
        <p:grpSp>
          <p:nvGrpSpPr>
            <p:cNvPr id="37912" name="Group 24"/>
            <p:cNvGrpSpPr>
              <a:grpSpLocks/>
            </p:cNvGrpSpPr>
            <p:nvPr/>
          </p:nvGrpSpPr>
          <p:grpSpPr bwMode="auto">
            <a:xfrm>
              <a:off x="2699" y="2301"/>
              <a:ext cx="384" cy="652"/>
              <a:chOff x="2699" y="2301"/>
              <a:chExt cx="384" cy="652"/>
            </a:xfrm>
          </p:grpSpPr>
          <p:sp>
            <p:nvSpPr>
              <p:cNvPr id="37913" name="AutoShape 25"/>
              <p:cNvSpPr>
                <a:spLocks noChangeArrowheads="1"/>
              </p:cNvSpPr>
              <p:nvPr/>
            </p:nvSpPr>
            <p:spPr bwMode="auto">
              <a:xfrm>
                <a:off x="2699" y="2301"/>
                <a:ext cx="192" cy="364"/>
              </a:xfrm>
              <a:prstGeom prst="sun">
                <a:avLst>
                  <a:gd name="adj" fmla="val 25000"/>
                </a:avLst>
              </a:prstGeom>
              <a:solidFill>
                <a:srgbClr val="3366FF"/>
              </a:solidFill>
              <a:ln w="9525">
                <a:noFill/>
                <a:miter lim="800000"/>
                <a:headEnd/>
                <a:tailEnd/>
              </a:ln>
              <a:effectLst/>
            </p:spPr>
            <p:txBody>
              <a:bodyPr wrap="none" anchor="ctr"/>
              <a:lstStyle/>
              <a:p>
                <a:endParaRPr lang="zh-CN" altLang="en-US"/>
              </a:p>
            </p:txBody>
          </p:sp>
          <p:sp>
            <p:nvSpPr>
              <p:cNvPr id="37914" name="AutoShape 26"/>
              <p:cNvSpPr>
                <a:spLocks noChangeArrowheads="1"/>
              </p:cNvSpPr>
              <p:nvPr/>
            </p:nvSpPr>
            <p:spPr bwMode="auto">
              <a:xfrm>
                <a:off x="2891" y="2589"/>
                <a:ext cx="192" cy="364"/>
              </a:xfrm>
              <a:prstGeom prst="sun">
                <a:avLst>
                  <a:gd name="adj" fmla="val 25000"/>
                </a:avLst>
              </a:prstGeom>
              <a:solidFill>
                <a:srgbClr val="3366FF"/>
              </a:solidFill>
              <a:ln w="9525">
                <a:noFill/>
                <a:miter lim="800000"/>
                <a:headEnd/>
                <a:tailEnd/>
              </a:ln>
              <a:effectLst/>
            </p:spPr>
            <p:txBody>
              <a:bodyPr wrap="none" anchor="ctr"/>
              <a:lstStyle/>
              <a:p>
                <a:endParaRPr lang="zh-CN" altLang="en-US"/>
              </a:p>
            </p:txBody>
          </p:sp>
        </p:grpSp>
      </p:grpSp>
      <p:sp>
        <p:nvSpPr>
          <p:cNvPr id="37915" name="AutoShape 27"/>
          <p:cNvSpPr>
            <a:spLocks noChangeArrowheads="1"/>
          </p:cNvSpPr>
          <p:nvPr/>
        </p:nvSpPr>
        <p:spPr bwMode="auto">
          <a:xfrm>
            <a:off x="5468938" y="3043238"/>
            <a:ext cx="762000" cy="1066800"/>
          </a:xfrm>
          <a:prstGeom prst="irregularSeal1">
            <a:avLst/>
          </a:prstGeom>
          <a:solidFill>
            <a:srgbClr val="FF6600"/>
          </a:solidFill>
          <a:ln w="9525">
            <a:noFill/>
            <a:miter lim="800000"/>
            <a:headEnd/>
            <a:tailEnd/>
          </a:ln>
          <a:effectLst/>
        </p:spPr>
        <p:txBody>
          <a:bodyPr anchor="ctr">
            <a:spAutoFit/>
          </a:bodyPr>
          <a:lstStyle/>
          <a:p>
            <a:endParaRPr lang="zh-CN" altLang="en-US"/>
          </a:p>
        </p:txBody>
      </p:sp>
      <p:grpSp>
        <p:nvGrpSpPr>
          <p:cNvPr id="37916" name="Group 28"/>
          <p:cNvGrpSpPr>
            <a:grpSpLocks/>
          </p:cNvGrpSpPr>
          <p:nvPr/>
        </p:nvGrpSpPr>
        <p:grpSpPr bwMode="auto">
          <a:xfrm>
            <a:off x="5621338" y="2681288"/>
            <a:ext cx="1066800" cy="1387475"/>
            <a:chOff x="6356" y="1557"/>
            <a:chExt cx="672" cy="884"/>
          </a:xfrm>
        </p:grpSpPr>
        <p:sp>
          <p:nvSpPr>
            <p:cNvPr id="37917" name="AutoShape 29"/>
            <p:cNvSpPr>
              <a:spLocks noChangeArrowheads="1"/>
            </p:cNvSpPr>
            <p:nvPr/>
          </p:nvSpPr>
          <p:spPr bwMode="auto">
            <a:xfrm rot="-2679823">
              <a:off x="6356" y="1557"/>
              <a:ext cx="672" cy="341"/>
            </a:xfrm>
            <a:prstGeom prst="leftArrow">
              <a:avLst>
                <a:gd name="adj1" fmla="val 50000"/>
                <a:gd name="adj2" fmla="val 49267"/>
              </a:avLst>
            </a:prstGeom>
            <a:solidFill>
              <a:srgbClr val="00CCFF"/>
            </a:solidFill>
            <a:ln w="9525">
              <a:noFill/>
              <a:miter lim="800000"/>
              <a:headEnd/>
              <a:tailEnd/>
            </a:ln>
            <a:effectLst/>
          </p:spPr>
          <p:txBody>
            <a:bodyPr anchor="ctr">
              <a:spAutoFit/>
            </a:bodyPr>
            <a:lstStyle/>
            <a:p>
              <a:endParaRPr lang="zh-CN" altLang="en-US"/>
            </a:p>
          </p:txBody>
        </p:sp>
        <p:sp>
          <p:nvSpPr>
            <p:cNvPr id="37918" name="AutoShape 30"/>
            <p:cNvSpPr>
              <a:spLocks noChangeArrowheads="1"/>
            </p:cNvSpPr>
            <p:nvPr/>
          </p:nvSpPr>
          <p:spPr bwMode="auto">
            <a:xfrm rot="-26906891">
              <a:off x="6407" y="2085"/>
              <a:ext cx="308" cy="404"/>
            </a:xfrm>
            <a:prstGeom prst="rightArrow">
              <a:avLst>
                <a:gd name="adj1" fmla="val 50000"/>
                <a:gd name="adj2" fmla="val 25000"/>
              </a:avLst>
            </a:prstGeom>
            <a:solidFill>
              <a:srgbClr val="00CCFF"/>
            </a:solidFill>
            <a:ln w="9525">
              <a:noFill/>
              <a:miter lim="800000"/>
              <a:headEnd/>
              <a:tailEnd/>
            </a:ln>
            <a:effectLst/>
          </p:spPr>
          <p:txBody>
            <a:bodyPr anchor="ctr">
              <a:spAutoFit/>
            </a:bodyPr>
            <a:lstStyle/>
            <a:p>
              <a:endParaRPr lang="zh-CN" altLang="en-US"/>
            </a:p>
          </p:txBody>
        </p:sp>
      </p:grpSp>
    </p:spTree>
  </p:cSld>
  <p:clrMapOvr>
    <a:masterClrMapping/>
  </p:clrMapOvr>
  <p:transition spd="slow">
    <p:pull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7915"/>
                                        </p:tgtEl>
                                        <p:attrNameLst>
                                          <p:attrName>style.visibility</p:attrName>
                                        </p:attrNameLst>
                                      </p:cBhvr>
                                      <p:to>
                                        <p:strVal val="visible"/>
                                      </p:to>
                                    </p:set>
                                    <p:animEffect transition="in" filter="dissolve">
                                      <p:cBhvr>
                                        <p:cTn id="7" dur="500"/>
                                        <p:tgtEl>
                                          <p:spTgt spid="37915"/>
                                        </p:tgtEl>
                                      </p:cBhvr>
                                    </p:animEffect>
                                  </p:childTnLst>
                                  <p:subTnLst>
                                    <p:audio>
                                      <p:cMediaNode>
                                        <p:cTn display="0" masterRel="sameClick">
                                          <p:stCondLst>
                                            <p:cond evt="begin" delay="0">
                                              <p:tn val="5"/>
                                            </p:cond>
                                          </p:stCondLst>
                                          <p:endCondLst>
                                            <p:cond evt="onStopAudio" delay="0">
                                              <p:tgtEl>
                                                <p:sldTgt/>
                                              </p:tgtEl>
                                            </p:cond>
                                          </p:endCondLst>
                                        </p:cTn>
                                        <p:tgtEl>
                                          <p:sndTgt r:embed="rId2" name="EXPLODE.WAV"/>
                                        </p:tgtEl>
                                      </p:cMediaNode>
                                    </p:audio>
                                  </p:subTnLst>
                                </p:cTn>
                              </p:par>
                            </p:childTnLst>
                          </p:cTn>
                        </p:par>
                      </p:childTnLst>
                    </p:cTn>
                  </p:par>
                  <p:par>
                    <p:cTn id="8" fill="hold">
                      <p:stCondLst>
                        <p:cond delay="indefinite"/>
                      </p:stCondLst>
                      <p:childTnLst>
                        <p:par>
                          <p:cTn id="9" fill="hold">
                            <p:stCondLst>
                              <p:cond delay="0"/>
                            </p:stCondLst>
                            <p:childTnLst>
                              <p:par>
                                <p:cTn id="10" presetID="16" presetClass="entr" presetSubtype="26" fill="hold" nodeType="clickEffect">
                                  <p:stCondLst>
                                    <p:cond delay="0"/>
                                  </p:stCondLst>
                                  <p:childTnLst>
                                    <p:set>
                                      <p:cBhvr>
                                        <p:cTn id="11" dur="1" fill="hold">
                                          <p:stCondLst>
                                            <p:cond delay="0"/>
                                          </p:stCondLst>
                                        </p:cTn>
                                        <p:tgtEl>
                                          <p:spTgt spid="37916"/>
                                        </p:tgtEl>
                                        <p:attrNameLst>
                                          <p:attrName>style.visibility</p:attrName>
                                        </p:attrNameLst>
                                      </p:cBhvr>
                                      <p:to>
                                        <p:strVal val="visible"/>
                                      </p:to>
                                    </p:set>
                                    <p:animEffect transition="in" filter="barn(inHorizontal)">
                                      <p:cBhvr>
                                        <p:cTn id="12" dur="500"/>
                                        <p:tgtEl>
                                          <p:spTgt spid="379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91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ChangeArrowheads="1"/>
          </p:cNvSpPr>
          <p:nvPr>
            <p:ph type="title"/>
          </p:nvPr>
        </p:nvSpPr>
        <p:spPr/>
        <p:txBody>
          <a:bodyPr/>
          <a:lstStyle/>
          <a:p>
            <a:r>
              <a:rPr lang="en-US" altLang="zh-CN" dirty="0"/>
              <a:t>1921-1922</a:t>
            </a:r>
            <a:r>
              <a:rPr lang="zh-CN" altLang="en-US" dirty="0"/>
              <a:t>年</a:t>
            </a:r>
          </a:p>
        </p:txBody>
      </p:sp>
      <p:sp>
        <p:nvSpPr>
          <p:cNvPr id="91139" name="Rectangle 3"/>
          <p:cNvSpPr>
            <a:spLocks noGrp="1" noChangeArrowheads="1"/>
          </p:cNvSpPr>
          <p:nvPr>
            <p:ph type="body" idx="1"/>
          </p:nvPr>
        </p:nvSpPr>
        <p:spPr>
          <a:xfrm>
            <a:off x="179389" y="1484312"/>
            <a:ext cx="4964116" cy="5230835"/>
          </a:xfrm>
        </p:spPr>
        <p:txBody>
          <a:bodyPr/>
          <a:lstStyle/>
          <a:p>
            <a:r>
              <a:rPr lang="en-US" altLang="zh-CN" sz="2400" dirty="0"/>
              <a:t>1921</a:t>
            </a:r>
            <a:r>
              <a:rPr lang="zh-CN" altLang="en-US" sz="2400" dirty="0"/>
              <a:t>年</a:t>
            </a:r>
            <a:r>
              <a:rPr lang="en-US" altLang="zh-CN" sz="2400" dirty="0"/>
              <a:t>7</a:t>
            </a:r>
            <a:r>
              <a:rPr lang="zh-CN" altLang="en-US" sz="2400" dirty="0"/>
              <a:t>月，与何叔衡一起代表湖南共产主义学习小组赴上海出席中共一大，为会议书记员</a:t>
            </a:r>
          </a:p>
          <a:p>
            <a:r>
              <a:rPr lang="en-US" altLang="zh-CN" sz="2400" dirty="0"/>
              <a:t>1921</a:t>
            </a:r>
            <a:r>
              <a:rPr lang="zh-CN" altLang="en-US" sz="2400" dirty="0"/>
              <a:t>年</a:t>
            </a:r>
            <a:r>
              <a:rPr lang="en-US" altLang="zh-CN" sz="2400" dirty="0"/>
              <a:t>10</a:t>
            </a:r>
            <a:r>
              <a:rPr lang="zh-CN" altLang="en-US" sz="2400" dirty="0"/>
              <a:t>月</a:t>
            </a:r>
            <a:r>
              <a:rPr lang="en-US" altLang="zh-CN" sz="2400" dirty="0"/>
              <a:t>10</a:t>
            </a:r>
            <a:r>
              <a:rPr lang="zh-CN" altLang="en-US" sz="2400" dirty="0"/>
              <a:t>日，建立中共湖南支部，任书记</a:t>
            </a:r>
          </a:p>
          <a:p>
            <a:r>
              <a:rPr lang="en-US" altLang="zh-CN" sz="2400" dirty="0"/>
              <a:t>1921</a:t>
            </a:r>
            <a:r>
              <a:rPr lang="zh-CN" altLang="en-US" sz="2400" dirty="0"/>
              <a:t>年冬，与杨开慧结婚</a:t>
            </a:r>
          </a:p>
          <a:p>
            <a:r>
              <a:rPr lang="en-US" altLang="zh-CN" sz="2400" dirty="0"/>
              <a:t>1922</a:t>
            </a:r>
            <a:r>
              <a:rPr lang="zh-CN" altLang="en-US" sz="2400" dirty="0"/>
              <a:t>年</a:t>
            </a:r>
            <a:r>
              <a:rPr lang="en-US" altLang="zh-CN" sz="2400" dirty="0"/>
              <a:t>5</a:t>
            </a:r>
            <a:r>
              <a:rPr lang="zh-CN" altLang="en-US" sz="2400" dirty="0"/>
              <a:t>月，中共湘区执行委员会成立，任书记</a:t>
            </a:r>
          </a:p>
          <a:p>
            <a:r>
              <a:rPr lang="en-US" altLang="zh-CN" sz="2400" dirty="0"/>
              <a:t>1922</a:t>
            </a:r>
            <a:r>
              <a:rPr lang="zh-CN" altLang="en-US" sz="2400" dirty="0"/>
              <a:t>年</a:t>
            </a:r>
            <a:r>
              <a:rPr lang="en-US" altLang="zh-CN" sz="2400" dirty="0"/>
              <a:t>7</a:t>
            </a:r>
            <a:r>
              <a:rPr lang="zh-CN" altLang="en-US" sz="2400" dirty="0"/>
              <a:t>月，赴上海参加中共二大，因没有找到会议地址，未能出席会议</a:t>
            </a:r>
          </a:p>
          <a:p>
            <a:endParaRPr lang="en-US" altLang="zh-CN" sz="2400" dirty="0"/>
          </a:p>
        </p:txBody>
      </p:sp>
      <p:pic>
        <p:nvPicPr>
          <p:cNvPr id="91140" name="Picture 4" descr="杨开慧"/>
          <p:cNvPicPr>
            <a:picLocks noChangeAspect="1" noChangeArrowheads="1"/>
          </p:cNvPicPr>
          <p:nvPr/>
        </p:nvPicPr>
        <p:blipFill>
          <a:blip r:embed="rId3" cstate="print"/>
          <a:srcRect/>
          <a:stretch>
            <a:fillRect/>
          </a:stretch>
        </p:blipFill>
        <p:spPr bwMode="auto">
          <a:xfrm>
            <a:off x="857224" y="1456208"/>
            <a:ext cx="3709981" cy="5401792"/>
          </a:xfrm>
          <a:prstGeom prst="rect">
            <a:avLst/>
          </a:prstGeom>
          <a:noFill/>
        </p:spPr>
      </p:pic>
      <p:pic>
        <p:nvPicPr>
          <p:cNvPr id="91141" name="Picture 5" descr="中共一大时的毛泽东"/>
          <p:cNvPicPr>
            <a:picLocks noChangeAspect="1" noChangeArrowheads="1"/>
          </p:cNvPicPr>
          <p:nvPr/>
        </p:nvPicPr>
        <p:blipFill>
          <a:blip r:embed="rId4" cstate="print"/>
          <a:srcRect/>
          <a:stretch>
            <a:fillRect/>
          </a:stretch>
        </p:blipFill>
        <p:spPr bwMode="auto">
          <a:xfrm>
            <a:off x="5214942" y="1435146"/>
            <a:ext cx="3929058" cy="5422853"/>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91139">
                                            <p:txEl>
                                              <p:pRg st="0" end="0"/>
                                            </p:txEl>
                                          </p:spTgt>
                                        </p:tgtEl>
                                        <p:attrNameLst>
                                          <p:attrName>style.visibility</p:attrName>
                                        </p:attrNameLst>
                                      </p:cBhvr>
                                      <p:to>
                                        <p:strVal val="visible"/>
                                      </p:to>
                                    </p:set>
                                    <p:animEffect transition="in" filter="dissolve">
                                      <p:cBhvr>
                                        <p:cTn id="7" dur="500"/>
                                        <p:tgtEl>
                                          <p:spTgt spid="91139">
                                            <p:txEl>
                                              <p:pRg st="0" end="0"/>
                                            </p:txEl>
                                          </p:spTgt>
                                        </p:tgtEl>
                                      </p:cBhvr>
                                    </p:animEffect>
                                  </p:childTnLst>
                                  <p:subTnLst>
                                    <p:animClr clrSpc="rgb" dir="cw">
                                      <p:cBhvr override="childStyle">
                                        <p:cTn dur="1" fill="hold" display="0" masterRel="nextClick" afterEffect="1"/>
                                        <p:tgtEl>
                                          <p:spTgt spid="91139">
                                            <p:txEl>
                                              <p:pRg st="0" end="0"/>
                                            </p:txEl>
                                          </p:spTgt>
                                        </p:tgtEl>
                                        <p:attrNameLst>
                                          <p:attrName>ppt_c</p:attrName>
                                        </p:attrNameLst>
                                      </p:cBhvr>
                                      <p:to>
                                        <a:srgbClr val="969696"/>
                                      </p:to>
                                    </p:animClr>
                                  </p:sub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91139">
                                            <p:txEl>
                                              <p:pRg st="1" end="1"/>
                                            </p:txEl>
                                          </p:spTgt>
                                        </p:tgtEl>
                                        <p:attrNameLst>
                                          <p:attrName>style.visibility</p:attrName>
                                        </p:attrNameLst>
                                      </p:cBhvr>
                                      <p:to>
                                        <p:strVal val="visible"/>
                                      </p:to>
                                    </p:set>
                                    <p:animEffect transition="in" filter="dissolve">
                                      <p:cBhvr>
                                        <p:cTn id="12" dur="500"/>
                                        <p:tgtEl>
                                          <p:spTgt spid="91139">
                                            <p:txEl>
                                              <p:pRg st="1" end="1"/>
                                            </p:txEl>
                                          </p:spTgt>
                                        </p:tgtEl>
                                      </p:cBhvr>
                                    </p:animEffect>
                                  </p:childTnLst>
                                  <p:subTnLst>
                                    <p:animClr clrSpc="rgb" dir="cw">
                                      <p:cBhvr override="childStyle">
                                        <p:cTn dur="1" fill="hold" display="0" masterRel="nextClick" afterEffect="1"/>
                                        <p:tgtEl>
                                          <p:spTgt spid="91139">
                                            <p:txEl>
                                              <p:pRg st="1" end="1"/>
                                            </p:txEl>
                                          </p:spTgt>
                                        </p:tgtEl>
                                        <p:attrNameLst>
                                          <p:attrName>ppt_c</p:attrName>
                                        </p:attrNameLst>
                                      </p:cBhvr>
                                      <p:to>
                                        <a:srgbClr val="969696"/>
                                      </p:to>
                                    </p:animClr>
                                  </p:sub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91139">
                                            <p:txEl>
                                              <p:pRg st="2" end="2"/>
                                            </p:txEl>
                                          </p:spTgt>
                                        </p:tgtEl>
                                        <p:attrNameLst>
                                          <p:attrName>style.visibility</p:attrName>
                                        </p:attrNameLst>
                                      </p:cBhvr>
                                      <p:to>
                                        <p:strVal val="visible"/>
                                      </p:to>
                                    </p:set>
                                    <p:animEffect transition="in" filter="dissolve">
                                      <p:cBhvr>
                                        <p:cTn id="17" dur="500"/>
                                        <p:tgtEl>
                                          <p:spTgt spid="91139">
                                            <p:txEl>
                                              <p:pRg st="2" end="2"/>
                                            </p:txEl>
                                          </p:spTgt>
                                        </p:tgtEl>
                                      </p:cBhvr>
                                    </p:animEffect>
                                  </p:childTnLst>
                                  <p:subTnLst>
                                    <p:animClr clrSpc="rgb" dir="cw">
                                      <p:cBhvr override="childStyle">
                                        <p:cTn dur="1" fill="hold" display="0" masterRel="nextClick" afterEffect="1"/>
                                        <p:tgtEl>
                                          <p:spTgt spid="91139">
                                            <p:txEl>
                                              <p:pRg st="2" end="2"/>
                                            </p:txEl>
                                          </p:spTgt>
                                        </p:tgtEl>
                                        <p:attrNameLst>
                                          <p:attrName>ppt_c</p:attrName>
                                        </p:attrNameLst>
                                      </p:cBhvr>
                                      <p:to>
                                        <a:srgbClr val="969696"/>
                                      </p:to>
                                    </p:animClr>
                                  </p:sub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91140"/>
                                        </p:tgtEl>
                                        <p:attrNameLst>
                                          <p:attrName>style.visibility</p:attrName>
                                        </p:attrNameLst>
                                      </p:cBhvr>
                                      <p:to>
                                        <p:strVal val="visible"/>
                                      </p:to>
                                    </p:set>
                                    <p:animEffect transition="in" filter="dissolve">
                                      <p:cBhvr>
                                        <p:cTn id="22" dur="500"/>
                                        <p:tgtEl>
                                          <p:spTgt spid="91140"/>
                                        </p:tgtEl>
                                      </p:cBhvr>
                                    </p:animEffect>
                                  </p:childTnLst>
                                  <p:subTnLst>
                                    <p:set>
                                      <p:cBhvr override="childStyle">
                                        <p:cTn dur="1" fill="hold" display="0" masterRel="nextClick" afterEffect="1"/>
                                        <p:tgtEl>
                                          <p:spTgt spid="91140"/>
                                        </p:tgtEl>
                                        <p:attrNameLst>
                                          <p:attrName>style.visibility</p:attrName>
                                        </p:attrNameLst>
                                      </p:cBhvr>
                                      <p:to>
                                        <p:strVal val="hidden"/>
                                      </p:to>
                                    </p:set>
                                  </p:sub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91139">
                                            <p:txEl>
                                              <p:pRg st="3" end="3"/>
                                            </p:txEl>
                                          </p:spTgt>
                                        </p:tgtEl>
                                        <p:attrNameLst>
                                          <p:attrName>style.visibility</p:attrName>
                                        </p:attrNameLst>
                                      </p:cBhvr>
                                      <p:to>
                                        <p:strVal val="visible"/>
                                      </p:to>
                                    </p:set>
                                    <p:animEffect transition="in" filter="dissolve">
                                      <p:cBhvr>
                                        <p:cTn id="27" dur="500"/>
                                        <p:tgtEl>
                                          <p:spTgt spid="91139">
                                            <p:txEl>
                                              <p:pRg st="3" end="3"/>
                                            </p:txEl>
                                          </p:spTgt>
                                        </p:tgtEl>
                                      </p:cBhvr>
                                    </p:animEffect>
                                  </p:childTnLst>
                                  <p:subTnLst>
                                    <p:animClr clrSpc="rgb" dir="cw">
                                      <p:cBhvr override="childStyle">
                                        <p:cTn dur="1" fill="hold" display="0" masterRel="nextClick" afterEffect="1"/>
                                        <p:tgtEl>
                                          <p:spTgt spid="91139">
                                            <p:txEl>
                                              <p:pRg st="3" end="3"/>
                                            </p:txEl>
                                          </p:spTgt>
                                        </p:tgtEl>
                                        <p:attrNameLst>
                                          <p:attrName>ppt_c</p:attrName>
                                        </p:attrNameLst>
                                      </p:cBhvr>
                                      <p:to>
                                        <a:srgbClr val="969696"/>
                                      </p:to>
                                    </p:animClr>
                                  </p:sub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91139">
                                            <p:txEl>
                                              <p:pRg st="4" end="4"/>
                                            </p:txEl>
                                          </p:spTgt>
                                        </p:tgtEl>
                                        <p:attrNameLst>
                                          <p:attrName>style.visibility</p:attrName>
                                        </p:attrNameLst>
                                      </p:cBhvr>
                                      <p:to>
                                        <p:strVal val="visible"/>
                                      </p:to>
                                    </p:set>
                                    <p:animEffect transition="in" filter="dissolve">
                                      <p:cBhvr>
                                        <p:cTn id="32" dur="500"/>
                                        <p:tgtEl>
                                          <p:spTgt spid="91139">
                                            <p:txEl>
                                              <p:pRg st="4" end="4"/>
                                            </p:txEl>
                                          </p:spTgt>
                                        </p:tgtEl>
                                      </p:cBhvr>
                                    </p:animEffect>
                                  </p:childTnLst>
                                  <p:subTnLst>
                                    <p:animClr clrSpc="rgb" dir="cw">
                                      <p:cBhvr override="childStyle">
                                        <p:cTn dur="1" fill="hold" display="0" masterRel="nextClick" afterEffect="1"/>
                                        <p:tgtEl>
                                          <p:spTgt spid="91139">
                                            <p:txEl>
                                              <p:pRg st="4" end="4"/>
                                            </p:txEl>
                                          </p:spTgt>
                                        </p:tgtEl>
                                        <p:attrNameLst>
                                          <p:attrName>ppt_c</p:attrName>
                                        </p:attrNameLst>
                                      </p:cBhvr>
                                      <p:to>
                                        <a:srgbClr val="969696"/>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139" grpId="0" uiExpand="1"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914" name="Group 2"/>
          <p:cNvGrpSpPr>
            <a:grpSpLocks/>
          </p:cNvGrpSpPr>
          <p:nvPr/>
        </p:nvGrpSpPr>
        <p:grpSpPr bwMode="auto">
          <a:xfrm>
            <a:off x="609600" y="190500"/>
            <a:ext cx="7924800" cy="6345238"/>
            <a:chOff x="384" y="120"/>
            <a:chExt cx="4992" cy="3997"/>
          </a:xfrm>
        </p:grpSpPr>
        <p:grpSp>
          <p:nvGrpSpPr>
            <p:cNvPr id="38915" name="Group 3"/>
            <p:cNvGrpSpPr>
              <a:grpSpLocks/>
            </p:cNvGrpSpPr>
            <p:nvPr/>
          </p:nvGrpSpPr>
          <p:grpSpPr bwMode="auto">
            <a:xfrm>
              <a:off x="384" y="661"/>
              <a:ext cx="4992" cy="3456"/>
              <a:chOff x="1296" y="960"/>
              <a:chExt cx="3120" cy="2352"/>
            </a:xfrm>
          </p:grpSpPr>
          <p:pic>
            <p:nvPicPr>
              <p:cNvPr id="38916" name="Picture 4" descr="1"/>
              <p:cNvPicPr>
                <a:picLocks noChangeAspect="1" noChangeArrowheads="1"/>
              </p:cNvPicPr>
              <p:nvPr/>
            </p:nvPicPr>
            <p:blipFill>
              <a:blip r:embed="rId3" cstate="print"/>
              <a:srcRect/>
              <a:stretch>
                <a:fillRect/>
              </a:stretch>
            </p:blipFill>
            <p:spPr bwMode="auto">
              <a:xfrm>
                <a:off x="1296" y="960"/>
                <a:ext cx="3112" cy="2348"/>
              </a:xfrm>
              <a:prstGeom prst="rect">
                <a:avLst/>
              </a:prstGeom>
              <a:noFill/>
            </p:spPr>
          </p:pic>
          <p:sp>
            <p:nvSpPr>
              <p:cNvPr id="38917" name="Rectangle 5"/>
              <p:cNvSpPr>
                <a:spLocks noChangeArrowheads="1"/>
              </p:cNvSpPr>
              <p:nvPr/>
            </p:nvSpPr>
            <p:spPr bwMode="auto">
              <a:xfrm>
                <a:off x="1296" y="960"/>
                <a:ext cx="3120" cy="2352"/>
              </a:xfrm>
              <a:prstGeom prst="rect">
                <a:avLst/>
              </a:prstGeom>
              <a:noFill/>
              <a:ln w="9525">
                <a:solidFill>
                  <a:schemeClr val="tx1"/>
                </a:solidFill>
                <a:miter lim="800000"/>
                <a:headEnd/>
                <a:tailEnd/>
              </a:ln>
              <a:effectLst/>
            </p:spPr>
            <p:txBody>
              <a:bodyPr wrap="none" anchor="ctr"/>
              <a:lstStyle/>
              <a:p>
                <a:endParaRPr lang="zh-CN" altLang="en-US"/>
              </a:p>
            </p:txBody>
          </p:sp>
        </p:grpSp>
        <p:sp>
          <p:nvSpPr>
            <p:cNvPr id="38918" name="Text Box 6"/>
            <p:cNvSpPr txBox="1">
              <a:spLocks noChangeArrowheads="1"/>
            </p:cNvSpPr>
            <p:nvPr/>
          </p:nvSpPr>
          <p:spPr bwMode="auto">
            <a:xfrm>
              <a:off x="918" y="120"/>
              <a:ext cx="4021" cy="442"/>
            </a:xfrm>
            <a:prstGeom prst="rect">
              <a:avLst/>
            </a:prstGeom>
            <a:gradFill rotWithShape="0">
              <a:gsLst>
                <a:gs pos="0">
                  <a:srgbClr val="FFCC99"/>
                </a:gs>
                <a:gs pos="50000">
                  <a:srgbClr val="FFFFFF"/>
                </a:gs>
                <a:gs pos="100000">
                  <a:srgbClr val="FFCC99"/>
                </a:gs>
              </a:gsLst>
              <a:lin ang="0" scaled="1"/>
            </a:gradFill>
            <a:ln w="9525">
              <a:noFill/>
              <a:miter lim="800000"/>
              <a:headEnd/>
              <a:tailEnd/>
            </a:ln>
            <a:effectLst/>
          </p:spPr>
          <p:txBody>
            <a:bodyPr>
              <a:spAutoFit/>
            </a:bodyPr>
            <a:lstStyle/>
            <a:p>
              <a:pPr>
                <a:spcBef>
                  <a:spcPct val="50000"/>
                </a:spcBef>
              </a:pPr>
              <a:r>
                <a:rPr kumimoji="1" lang="en-US" altLang="zh-CN" sz="4000" b="1">
                  <a:solidFill>
                    <a:srgbClr val="FF5050"/>
                  </a:solidFill>
                  <a:latin typeface="Times New Roman" pitchFamily="18" charset="0"/>
                  <a:ea typeface="幼圆" pitchFamily="49" charset="-122"/>
                </a:rPr>
                <a:t>      </a:t>
              </a:r>
              <a:r>
                <a:rPr kumimoji="1" lang="zh-CN" altLang="en-US" sz="4000" b="1">
                  <a:solidFill>
                    <a:srgbClr val="FF5050"/>
                  </a:solidFill>
                  <a:latin typeface="Times New Roman" pitchFamily="18" charset="0"/>
                  <a:ea typeface="幼圆" pitchFamily="49" charset="-122"/>
                </a:rPr>
                <a:t>首 战 目 标 的 选 择</a:t>
              </a:r>
              <a:endParaRPr kumimoji="1" lang="zh-CN" altLang="en-US" sz="4000">
                <a:latin typeface="Times New Roman" pitchFamily="18" charset="0"/>
                <a:ea typeface="宋体" pitchFamily="2" charset="-122"/>
              </a:endParaRPr>
            </a:p>
          </p:txBody>
        </p:sp>
        <p:sp>
          <p:nvSpPr>
            <p:cNvPr id="38919" name="AutoShape 7"/>
            <p:cNvSpPr>
              <a:spLocks noChangeArrowheads="1"/>
            </p:cNvSpPr>
            <p:nvPr/>
          </p:nvSpPr>
          <p:spPr bwMode="auto">
            <a:xfrm>
              <a:off x="4309" y="1342"/>
              <a:ext cx="192" cy="341"/>
            </a:xfrm>
            <a:prstGeom prst="sun">
              <a:avLst>
                <a:gd name="adj" fmla="val 25000"/>
              </a:avLst>
            </a:prstGeom>
            <a:solidFill>
              <a:srgbClr val="3366FF"/>
            </a:solidFill>
            <a:ln w="9525">
              <a:noFill/>
              <a:miter lim="800000"/>
              <a:headEnd/>
              <a:tailEnd/>
            </a:ln>
            <a:effectLst/>
          </p:spPr>
          <p:txBody>
            <a:bodyPr wrap="none" anchor="ctr"/>
            <a:lstStyle/>
            <a:p>
              <a:endParaRPr lang="zh-CN" altLang="en-US"/>
            </a:p>
          </p:txBody>
        </p:sp>
        <p:sp>
          <p:nvSpPr>
            <p:cNvPr id="38920" name="AutoShape 8"/>
            <p:cNvSpPr>
              <a:spLocks noChangeArrowheads="1"/>
            </p:cNvSpPr>
            <p:nvPr/>
          </p:nvSpPr>
          <p:spPr bwMode="auto">
            <a:xfrm>
              <a:off x="3925" y="1802"/>
              <a:ext cx="192" cy="341"/>
            </a:xfrm>
            <a:prstGeom prst="sun">
              <a:avLst>
                <a:gd name="adj" fmla="val 25000"/>
              </a:avLst>
            </a:prstGeom>
            <a:solidFill>
              <a:srgbClr val="3366FF"/>
            </a:solidFill>
            <a:ln w="9525">
              <a:noFill/>
              <a:miter lim="800000"/>
              <a:headEnd/>
              <a:tailEnd/>
            </a:ln>
            <a:effectLst/>
          </p:spPr>
          <p:txBody>
            <a:bodyPr wrap="none" anchor="ctr"/>
            <a:lstStyle/>
            <a:p>
              <a:endParaRPr lang="zh-CN" altLang="en-US"/>
            </a:p>
          </p:txBody>
        </p:sp>
        <p:sp>
          <p:nvSpPr>
            <p:cNvPr id="38921" name="AutoShape 9"/>
            <p:cNvSpPr>
              <a:spLocks noChangeArrowheads="1"/>
            </p:cNvSpPr>
            <p:nvPr/>
          </p:nvSpPr>
          <p:spPr bwMode="auto">
            <a:xfrm>
              <a:off x="4117" y="1576"/>
              <a:ext cx="192" cy="341"/>
            </a:xfrm>
            <a:prstGeom prst="sun">
              <a:avLst>
                <a:gd name="adj" fmla="val 25000"/>
              </a:avLst>
            </a:prstGeom>
            <a:solidFill>
              <a:srgbClr val="3366FF"/>
            </a:solidFill>
            <a:ln w="9525">
              <a:noFill/>
              <a:miter lim="800000"/>
              <a:headEnd/>
              <a:tailEnd/>
            </a:ln>
            <a:effectLst/>
          </p:spPr>
          <p:txBody>
            <a:bodyPr wrap="none" anchor="ctr"/>
            <a:lstStyle/>
            <a:p>
              <a:endParaRPr lang="zh-CN" altLang="en-US"/>
            </a:p>
          </p:txBody>
        </p:sp>
        <p:grpSp>
          <p:nvGrpSpPr>
            <p:cNvPr id="38922" name="Group 10"/>
            <p:cNvGrpSpPr>
              <a:grpSpLocks/>
            </p:cNvGrpSpPr>
            <p:nvPr/>
          </p:nvGrpSpPr>
          <p:grpSpPr bwMode="auto">
            <a:xfrm>
              <a:off x="3083" y="1917"/>
              <a:ext cx="842" cy="514"/>
              <a:chOff x="3083" y="1917"/>
              <a:chExt cx="842" cy="514"/>
            </a:xfrm>
          </p:grpSpPr>
          <p:sp>
            <p:nvSpPr>
              <p:cNvPr id="38923" name="AutoShape 11"/>
              <p:cNvSpPr>
                <a:spLocks noChangeArrowheads="1"/>
              </p:cNvSpPr>
              <p:nvPr/>
            </p:nvSpPr>
            <p:spPr bwMode="auto">
              <a:xfrm>
                <a:off x="3083" y="1917"/>
                <a:ext cx="192" cy="257"/>
              </a:xfrm>
              <a:prstGeom prst="sun">
                <a:avLst>
                  <a:gd name="adj" fmla="val 25000"/>
                </a:avLst>
              </a:prstGeom>
              <a:solidFill>
                <a:srgbClr val="3366FF"/>
              </a:solidFill>
              <a:ln w="9525">
                <a:noFill/>
                <a:miter lim="800000"/>
                <a:headEnd/>
                <a:tailEnd/>
              </a:ln>
              <a:effectLst/>
            </p:spPr>
            <p:txBody>
              <a:bodyPr wrap="none" anchor="ctr"/>
              <a:lstStyle/>
              <a:p>
                <a:endParaRPr lang="zh-CN" altLang="en-US"/>
              </a:p>
            </p:txBody>
          </p:sp>
          <p:sp>
            <p:nvSpPr>
              <p:cNvPr id="38924" name="AutoShape 12"/>
              <p:cNvSpPr>
                <a:spLocks noChangeArrowheads="1"/>
              </p:cNvSpPr>
              <p:nvPr/>
            </p:nvSpPr>
            <p:spPr bwMode="auto">
              <a:xfrm>
                <a:off x="3541" y="1982"/>
                <a:ext cx="192" cy="257"/>
              </a:xfrm>
              <a:prstGeom prst="sun">
                <a:avLst>
                  <a:gd name="adj" fmla="val 25000"/>
                </a:avLst>
              </a:prstGeom>
              <a:solidFill>
                <a:srgbClr val="3366FF"/>
              </a:solidFill>
              <a:ln w="9525">
                <a:noFill/>
                <a:miter lim="800000"/>
                <a:headEnd/>
                <a:tailEnd/>
              </a:ln>
              <a:effectLst/>
            </p:spPr>
            <p:txBody>
              <a:bodyPr wrap="none" anchor="ctr"/>
              <a:lstStyle/>
              <a:p>
                <a:endParaRPr lang="zh-CN" altLang="en-US"/>
              </a:p>
            </p:txBody>
          </p:sp>
          <p:sp>
            <p:nvSpPr>
              <p:cNvPr id="38925" name="AutoShape 13"/>
              <p:cNvSpPr>
                <a:spLocks noChangeArrowheads="1"/>
              </p:cNvSpPr>
              <p:nvPr/>
            </p:nvSpPr>
            <p:spPr bwMode="auto">
              <a:xfrm>
                <a:off x="3349" y="1917"/>
                <a:ext cx="192" cy="257"/>
              </a:xfrm>
              <a:prstGeom prst="sun">
                <a:avLst>
                  <a:gd name="adj" fmla="val 25000"/>
                </a:avLst>
              </a:prstGeom>
              <a:solidFill>
                <a:srgbClr val="3366FF"/>
              </a:solidFill>
              <a:ln w="9525">
                <a:noFill/>
                <a:miter lim="800000"/>
                <a:headEnd/>
                <a:tailEnd/>
              </a:ln>
              <a:effectLst/>
            </p:spPr>
            <p:txBody>
              <a:bodyPr wrap="none" anchor="ctr"/>
              <a:lstStyle/>
              <a:p>
                <a:endParaRPr lang="zh-CN" altLang="en-US"/>
              </a:p>
            </p:txBody>
          </p:sp>
          <p:sp>
            <p:nvSpPr>
              <p:cNvPr id="38926" name="AutoShape 14"/>
              <p:cNvSpPr>
                <a:spLocks noChangeArrowheads="1"/>
              </p:cNvSpPr>
              <p:nvPr/>
            </p:nvSpPr>
            <p:spPr bwMode="auto">
              <a:xfrm>
                <a:off x="3733" y="2174"/>
                <a:ext cx="192" cy="257"/>
              </a:xfrm>
              <a:prstGeom prst="sun">
                <a:avLst>
                  <a:gd name="adj" fmla="val 25000"/>
                </a:avLst>
              </a:prstGeom>
              <a:solidFill>
                <a:srgbClr val="3366FF"/>
              </a:solidFill>
              <a:ln w="9525">
                <a:noFill/>
                <a:miter lim="800000"/>
                <a:headEnd/>
                <a:tailEnd/>
              </a:ln>
              <a:effectLst/>
            </p:spPr>
            <p:txBody>
              <a:bodyPr wrap="none" anchor="ctr"/>
              <a:lstStyle/>
              <a:p>
                <a:endParaRPr lang="zh-CN" altLang="en-US"/>
              </a:p>
            </p:txBody>
          </p:sp>
        </p:grpSp>
        <p:grpSp>
          <p:nvGrpSpPr>
            <p:cNvPr id="38927" name="Group 15"/>
            <p:cNvGrpSpPr>
              <a:grpSpLocks/>
            </p:cNvGrpSpPr>
            <p:nvPr/>
          </p:nvGrpSpPr>
          <p:grpSpPr bwMode="auto">
            <a:xfrm>
              <a:off x="3349" y="2431"/>
              <a:ext cx="768" cy="330"/>
              <a:chOff x="3349" y="2431"/>
              <a:chExt cx="768" cy="330"/>
            </a:xfrm>
          </p:grpSpPr>
          <p:sp>
            <p:nvSpPr>
              <p:cNvPr id="38928" name="AutoShape 16"/>
              <p:cNvSpPr>
                <a:spLocks noChangeArrowheads="1"/>
              </p:cNvSpPr>
              <p:nvPr/>
            </p:nvSpPr>
            <p:spPr bwMode="auto">
              <a:xfrm>
                <a:off x="3541" y="2527"/>
                <a:ext cx="192" cy="234"/>
              </a:xfrm>
              <a:prstGeom prst="sun">
                <a:avLst>
                  <a:gd name="adj" fmla="val 25000"/>
                </a:avLst>
              </a:prstGeom>
              <a:solidFill>
                <a:srgbClr val="3366FF"/>
              </a:solidFill>
              <a:ln w="9525">
                <a:noFill/>
                <a:miter lim="800000"/>
                <a:headEnd/>
                <a:tailEnd/>
              </a:ln>
              <a:effectLst/>
            </p:spPr>
            <p:txBody>
              <a:bodyPr wrap="none" anchor="ctr"/>
              <a:lstStyle/>
              <a:p>
                <a:pPr algn="ctr"/>
                <a:r>
                  <a:rPr lang="en-US" altLang="zh-CN" sz="2400">
                    <a:latin typeface="Times New Roman" pitchFamily="18" charset="0"/>
                    <a:ea typeface="宋体" pitchFamily="2" charset="-122"/>
                  </a:rPr>
                  <a:t>.</a:t>
                </a:r>
              </a:p>
            </p:txBody>
          </p:sp>
          <p:sp>
            <p:nvSpPr>
              <p:cNvPr id="38929" name="AutoShape 17"/>
              <p:cNvSpPr>
                <a:spLocks noChangeArrowheads="1"/>
              </p:cNvSpPr>
              <p:nvPr/>
            </p:nvSpPr>
            <p:spPr bwMode="auto">
              <a:xfrm>
                <a:off x="3925" y="2431"/>
                <a:ext cx="192" cy="234"/>
              </a:xfrm>
              <a:prstGeom prst="sun">
                <a:avLst>
                  <a:gd name="adj" fmla="val 25000"/>
                </a:avLst>
              </a:prstGeom>
              <a:solidFill>
                <a:srgbClr val="3366FF"/>
              </a:solidFill>
              <a:ln w="9525">
                <a:noFill/>
                <a:miter lim="800000"/>
                <a:headEnd/>
                <a:tailEnd/>
              </a:ln>
              <a:effectLst/>
            </p:spPr>
            <p:txBody>
              <a:bodyPr wrap="none" anchor="ctr"/>
              <a:lstStyle/>
              <a:p>
                <a:endParaRPr lang="zh-CN" altLang="en-US"/>
              </a:p>
            </p:txBody>
          </p:sp>
          <p:sp>
            <p:nvSpPr>
              <p:cNvPr id="38930" name="AutoShape 18"/>
              <p:cNvSpPr>
                <a:spLocks noChangeArrowheads="1"/>
              </p:cNvSpPr>
              <p:nvPr/>
            </p:nvSpPr>
            <p:spPr bwMode="auto">
              <a:xfrm>
                <a:off x="3349" y="2527"/>
                <a:ext cx="192" cy="234"/>
              </a:xfrm>
              <a:prstGeom prst="sun">
                <a:avLst>
                  <a:gd name="adj" fmla="val 25000"/>
                </a:avLst>
              </a:prstGeom>
              <a:solidFill>
                <a:srgbClr val="3366FF"/>
              </a:solidFill>
              <a:ln w="9525">
                <a:noFill/>
                <a:miter lim="800000"/>
                <a:headEnd/>
                <a:tailEnd/>
              </a:ln>
              <a:effectLst/>
            </p:spPr>
            <p:txBody>
              <a:bodyPr wrap="none" anchor="ctr"/>
              <a:lstStyle/>
              <a:p>
                <a:endParaRPr lang="zh-CN" altLang="en-US"/>
              </a:p>
            </p:txBody>
          </p:sp>
        </p:grpSp>
        <p:grpSp>
          <p:nvGrpSpPr>
            <p:cNvPr id="38931" name="Group 19"/>
            <p:cNvGrpSpPr>
              <a:grpSpLocks/>
            </p:cNvGrpSpPr>
            <p:nvPr/>
          </p:nvGrpSpPr>
          <p:grpSpPr bwMode="auto">
            <a:xfrm>
              <a:off x="3275" y="2761"/>
              <a:ext cx="554" cy="452"/>
              <a:chOff x="3275" y="2761"/>
              <a:chExt cx="554" cy="452"/>
            </a:xfrm>
          </p:grpSpPr>
          <p:sp>
            <p:nvSpPr>
              <p:cNvPr id="38932" name="AutoShape 20"/>
              <p:cNvSpPr>
                <a:spLocks noChangeArrowheads="1"/>
              </p:cNvSpPr>
              <p:nvPr/>
            </p:nvSpPr>
            <p:spPr bwMode="auto">
              <a:xfrm>
                <a:off x="3541" y="2761"/>
                <a:ext cx="192" cy="226"/>
              </a:xfrm>
              <a:prstGeom prst="sun">
                <a:avLst>
                  <a:gd name="adj" fmla="val 25000"/>
                </a:avLst>
              </a:prstGeom>
              <a:solidFill>
                <a:srgbClr val="3366FF"/>
              </a:solidFill>
              <a:ln w="9525">
                <a:noFill/>
                <a:miter lim="800000"/>
                <a:headEnd/>
                <a:tailEnd/>
              </a:ln>
              <a:effectLst/>
            </p:spPr>
            <p:txBody>
              <a:bodyPr wrap="none" anchor="ctr"/>
              <a:lstStyle/>
              <a:p>
                <a:endParaRPr lang="zh-CN" altLang="en-US"/>
              </a:p>
            </p:txBody>
          </p:sp>
          <p:sp>
            <p:nvSpPr>
              <p:cNvPr id="38933" name="AutoShape 21"/>
              <p:cNvSpPr>
                <a:spLocks noChangeArrowheads="1"/>
              </p:cNvSpPr>
              <p:nvPr/>
            </p:nvSpPr>
            <p:spPr bwMode="auto">
              <a:xfrm>
                <a:off x="3637" y="2987"/>
                <a:ext cx="192" cy="226"/>
              </a:xfrm>
              <a:prstGeom prst="sun">
                <a:avLst>
                  <a:gd name="adj" fmla="val 25000"/>
                </a:avLst>
              </a:prstGeom>
              <a:solidFill>
                <a:srgbClr val="3366FF"/>
              </a:solidFill>
              <a:ln w="9525">
                <a:noFill/>
                <a:miter lim="800000"/>
                <a:headEnd/>
                <a:tailEnd/>
              </a:ln>
              <a:effectLst/>
            </p:spPr>
            <p:txBody>
              <a:bodyPr wrap="none" anchor="ctr"/>
              <a:lstStyle/>
              <a:p>
                <a:endParaRPr lang="zh-CN" altLang="en-US"/>
              </a:p>
            </p:txBody>
          </p:sp>
          <p:sp>
            <p:nvSpPr>
              <p:cNvPr id="38934" name="AutoShape 22"/>
              <p:cNvSpPr>
                <a:spLocks noChangeArrowheads="1"/>
              </p:cNvSpPr>
              <p:nvPr/>
            </p:nvSpPr>
            <p:spPr bwMode="auto">
              <a:xfrm>
                <a:off x="3275" y="2953"/>
                <a:ext cx="192" cy="226"/>
              </a:xfrm>
              <a:prstGeom prst="sun">
                <a:avLst>
                  <a:gd name="adj" fmla="val 25000"/>
                </a:avLst>
              </a:prstGeom>
              <a:solidFill>
                <a:srgbClr val="3366FF"/>
              </a:solidFill>
              <a:ln w="9525">
                <a:noFill/>
                <a:miter lim="800000"/>
                <a:headEnd/>
                <a:tailEnd/>
              </a:ln>
              <a:effectLst/>
            </p:spPr>
            <p:txBody>
              <a:bodyPr wrap="none" anchor="ctr"/>
              <a:lstStyle/>
              <a:p>
                <a:endParaRPr lang="zh-CN" altLang="en-US"/>
              </a:p>
            </p:txBody>
          </p:sp>
          <p:sp>
            <p:nvSpPr>
              <p:cNvPr id="38935" name="AutoShape 23"/>
              <p:cNvSpPr>
                <a:spLocks noChangeArrowheads="1"/>
              </p:cNvSpPr>
              <p:nvPr/>
            </p:nvSpPr>
            <p:spPr bwMode="auto">
              <a:xfrm>
                <a:off x="3467" y="2987"/>
                <a:ext cx="192" cy="226"/>
              </a:xfrm>
              <a:prstGeom prst="sun">
                <a:avLst>
                  <a:gd name="adj" fmla="val 25000"/>
                </a:avLst>
              </a:prstGeom>
              <a:solidFill>
                <a:srgbClr val="3366FF"/>
              </a:solidFill>
              <a:ln w="9525">
                <a:noFill/>
                <a:miter lim="800000"/>
                <a:headEnd/>
                <a:tailEnd/>
              </a:ln>
              <a:effectLst/>
            </p:spPr>
            <p:txBody>
              <a:bodyPr wrap="none" anchor="ctr"/>
              <a:lstStyle/>
              <a:p>
                <a:endParaRPr lang="zh-CN" altLang="en-US"/>
              </a:p>
            </p:txBody>
          </p:sp>
        </p:grpSp>
        <p:grpSp>
          <p:nvGrpSpPr>
            <p:cNvPr id="38936" name="Group 24"/>
            <p:cNvGrpSpPr>
              <a:grpSpLocks/>
            </p:cNvGrpSpPr>
            <p:nvPr/>
          </p:nvGrpSpPr>
          <p:grpSpPr bwMode="auto">
            <a:xfrm>
              <a:off x="2699" y="2301"/>
              <a:ext cx="384" cy="652"/>
              <a:chOff x="2699" y="2301"/>
              <a:chExt cx="384" cy="652"/>
            </a:xfrm>
          </p:grpSpPr>
          <p:sp>
            <p:nvSpPr>
              <p:cNvPr id="38937" name="AutoShape 25"/>
              <p:cNvSpPr>
                <a:spLocks noChangeArrowheads="1"/>
              </p:cNvSpPr>
              <p:nvPr/>
            </p:nvSpPr>
            <p:spPr bwMode="auto">
              <a:xfrm>
                <a:off x="2699" y="2301"/>
                <a:ext cx="192" cy="364"/>
              </a:xfrm>
              <a:prstGeom prst="sun">
                <a:avLst>
                  <a:gd name="adj" fmla="val 25000"/>
                </a:avLst>
              </a:prstGeom>
              <a:solidFill>
                <a:srgbClr val="3366FF"/>
              </a:solidFill>
              <a:ln w="9525">
                <a:noFill/>
                <a:miter lim="800000"/>
                <a:headEnd/>
                <a:tailEnd/>
              </a:ln>
              <a:effectLst/>
            </p:spPr>
            <p:txBody>
              <a:bodyPr wrap="none" anchor="ctr"/>
              <a:lstStyle/>
              <a:p>
                <a:endParaRPr lang="zh-CN" altLang="en-US"/>
              </a:p>
            </p:txBody>
          </p:sp>
          <p:sp>
            <p:nvSpPr>
              <p:cNvPr id="38938" name="AutoShape 26"/>
              <p:cNvSpPr>
                <a:spLocks noChangeArrowheads="1"/>
              </p:cNvSpPr>
              <p:nvPr/>
            </p:nvSpPr>
            <p:spPr bwMode="auto">
              <a:xfrm>
                <a:off x="2891" y="2589"/>
                <a:ext cx="192" cy="364"/>
              </a:xfrm>
              <a:prstGeom prst="sun">
                <a:avLst>
                  <a:gd name="adj" fmla="val 25000"/>
                </a:avLst>
              </a:prstGeom>
              <a:solidFill>
                <a:srgbClr val="3366FF"/>
              </a:solidFill>
              <a:ln w="9525">
                <a:noFill/>
                <a:miter lim="800000"/>
                <a:headEnd/>
                <a:tailEnd/>
              </a:ln>
              <a:effectLst/>
            </p:spPr>
            <p:txBody>
              <a:bodyPr wrap="none" anchor="ctr"/>
              <a:lstStyle/>
              <a:p>
                <a:endParaRPr lang="zh-CN" altLang="en-US"/>
              </a:p>
            </p:txBody>
          </p:sp>
        </p:grpSp>
      </p:grpSp>
      <p:sp>
        <p:nvSpPr>
          <p:cNvPr id="38939" name="AutoShape 27"/>
          <p:cNvSpPr>
            <a:spLocks noChangeArrowheads="1"/>
          </p:cNvSpPr>
          <p:nvPr/>
        </p:nvSpPr>
        <p:spPr bwMode="auto">
          <a:xfrm>
            <a:off x="5468938" y="3652838"/>
            <a:ext cx="762000" cy="828675"/>
          </a:xfrm>
          <a:prstGeom prst="irregularSeal1">
            <a:avLst/>
          </a:prstGeom>
          <a:solidFill>
            <a:srgbClr val="FF6600"/>
          </a:solidFill>
          <a:ln w="9525">
            <a:noFill/>
            <a:miter lim="800000"/>
            <a:headEnd/>
            <a:tailEnd/>
          </a:ln>
          <a:effectLst/>
        </p:spPr>
        <p:txBody>
          <a:bodyPr wrap="none" anchor="ctr">
            <a:spAutoFit/>
          </a:bodyPr>
          <a:lstStyle/>
          <a:p>
            <a:endParaRPr lang="zh-CN" altLang="en-US"/>
          </a:p>
        </p:txBody>
      </p:sp>
      <p:sp>
        <p:nvSpPr>
          <p:cNvPr id="38940" name="AutoShape 28"/>
          <p:cNvSpPr>
            <a:spLocks noChangeArrowheads="1"/>
          </p:cNvSpPr>
          <p:nvPr/>
        </p:nvSpPr>
        <p:spPr bwMode="auto">
          <a:xfrm rot="3063711">
            <a:off x="6197600" y="3265488"/>
            <a:ext cx="779463" cy="712787"/>
          </a:xfrm>
          <a:prstGeom prst="rightArrow">
            <a:avLst>
              <a:gd name="adj1" fmla="val 50000"/>
              <a:gd name="adj2" fmla="val 27339"/>
            </a:avLst>
          </a:prstGeom>
          <a:solidFill>
            <a:srgbClr val="00CCFF"/>
          </a:solidFill>
          <a:ln w="9525">
            <a:noFill/>
            <a:miter lim="800000"/>
            <a:headEnd/>
            <a:tailEnd/>
          </a:ln>
          <a:effectLst/>
        </p:spPr>
        <p:txBody>
          <a:bodyPr wrap="none" anchor="ctr">
            <a:spAutoFit/>
          </a:bodyPr>
          <a:lstStyle/>
          <a:p>
            <a:endParaRPr lang="zh-CN" altLang="en-US"/>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8939"/>
                                        </p:tgtEl>
                                        <p:attrNameLst>
                                          <p:attrName>style.visibility</p:attrName>
                                        </p:attrNameLst>
                                      </p:cBhvr>
                                      <p:to>
                                        <p:strVal val="visible"/>
                                      </p:to>
                                    </p:set>
                                    <p:animEffect transition="in" filter="dissolve">
                                      <p:cBhvr>
                                        <p:cTn id="7" dur="500"/>
                                        <p:tgtEl>
                                          <p:spTgt spid="38939"/>
                                        </p:tgtEl>
                                      </p:cBhvr>
                                    </p:animEffect>
                                  </p:childTnLst>
                                  <p:subTnLst>
                                    <p:audio>
                                      <p:cMediaNode>
                                        <p:cTn display="0" masterRel="sameClick">
                                          <p:stCondLst>
                                            <p:cond evt="begin" delay="0">
                                              <p:tn val="5"/>
                                            </p:cond>
                                          </p:stCondLst>
                                          <p:endCondLst>
                                            <p:cond evt="onStopAudio" delay="0">
                                              <p:tgtEl>
                                                <p:sldTgt/>
                                              </p:tgtEl>
                                            </p:cond>
                                          </p:endCondLst>
                                        </p:cTn>
                                        <p:tgtEl>
                                          <p:sndTgt r:embed="rId2" name="EXPLODE.WAV"/>
                                        </p:tgtEl>
                                      </p:cMediaNode>
                                    </p:audio>
                                  </p:subTnLst>
                                </p:cTn>
                              </p:par>
                            </p:childTnLst>
                          </p:cTn>
                        </p:par>
                      </p:childTnLst>
                    </p:cTn>
                  </p:par>
                  <p:par>
                    <p:cTn id="8" fill="hold">
                      <p:stCondLst>
                        <p:cond delay="indefinite"/>
                      </p:stCondLst>
                      <p:childTnLst>
                        <p:par>
                          <p:cTn id="9" fill="hold">
                            <p:stCondLst>
                              <p:cond delay="0"/>
                            </p:stCondLst>
                            <p:childTnLst>
                              <p:par>
                                <p:cTn id="10" presetID="12" presetClass="entr" presetSubtype="8" fill="hold" grpId="0" nodeType="clickEffect">
                                  <p:stCondLst>
                                    <p:cond delay="0"/>
                                  </p:stCondLst>
                                  <p:childTnLst>
                                    <p:set>
                                      <p:cBhvr>
                                        <p:cTn id="11" dur="1" fill="hold">
                                          <p:stCondLst>
                                            <p:cond delay="0"/>
                                          </p:stCondLst>
                                        </p:cTn>
                                        <p:tgtEl>
                                          <p:spTgt spid="38940"/>
                                        </p:tgtEl>
                                        <p:attrNameLst>
                                          <p:attrName>style.visibility</p:attrName>
                                        </p:attrNameLst>
                                      </p:cBhvr>
                                      <p:to>
                                        <p:strVal val="visible"/>
                                      </p:to>
                                    </p:set>
                                    <p:animEffect transition="in" filter="slide(fromLeft)">
                                      <p:cBhvr>
                                        <p:cTn id="12" dur="500"/>
                                        <p:tgtEl>
                                          <p:spTgt spid="389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39" grpId="0" animBg="1"/>
      <p:bldP spid="38940"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ext Box 2"/>
          <p:cNvSpPr txBox="1">
            <a:spLocks noChangeArrowheads="1"/>
          </p:cNvSpPr>
          <p:nvPr/>
        </p:nvSpPr>
        <p:spPr bwMode="auto">
          <a:xfrm>
            <a:off x="1457325" y="190500"/>
            <a:ext cx="6383338" cy="701675"/>
          </a:xfrm>
          <a:prstGeom prst="rect">
            <a:avLst/>
          </a:prstGeom>
          <a:gradFill rotWithShape="0">
            <a:gsLst>
              <a:gs pos="0">
                <a:srgbClr val="FFCC99"/>
              </a:gs>
              <a:gs pos="50000">
                <a:srgbClr val="FFFFFF"/>
              </a:gs>
              <a:gs pos="100000">
                <a:srgbClr val="FFCC99"/>
              </a:gs>
            </a:gsLst>
            <a:lin ang="0" scaled="1"/>
          </a:gradFill>
          <a:ln w="9525">
            <a:noFill/>
            <a:miter lim="800000"/>
            <a:headEnd/>
            <a:tailEnd/>
          </a:ln>
          <a:effectLst/>
        </p:spPr>
        <p:txBody>
          <a:bodyPr>
            <a:spAutoFit/>
          </a:bodyPr>
          <a:lstStyle/>
          <a:p>
            <a:pPr>
              <a:spcBef>
                <a:spcPct val="50000"/>
              </a:spcBef>
            </a:pPr>
            <a:r>
              <a:rPr kumimoji="1" lang="en-US" altLang="zh-CN" sz="4000" b="1">
                <a:solidFill>
                  <a:srgbClr val="FF5050"/>
                </a:solidFill>
                <a:latin typeface="Times New Roman" pitchFamily="18" charset="0"/>
                <a:ea typeface="幼圆" pitchFamily="49" charset="-122"/>
              </a:rPr>
              <a:t>      </a:t>
            </a:r>
            <a:r>
              <a:rPr kumimoji="1" lang="zh-CN" altLang="en-US" sz="4000" b="1">
                <a:solidFill>
                  <a:srgbClr val="FF5050"/>
                </a:solidFill>
                <a:latin typeface="Times New Roman" pitchFamily="18" charset="0"/>
                <a:ea typeface="幼圆" pitchFamily="49" charset="-122"/>
              </a:rPr>
              <a:t>首 战 目 标 的 选 择</a:t>
            </a:r>
            <a:endParaRPr kumimoji="1" lang="zh-CN" altLang="en-US" sz="4000">
              <a:latin typeface="Times New Roman" pitchFamily="18" charset="0"/>
              <a:ea typeface="宋体" pitchFamily="2" charset="-122"/>
            </a:endParaRPr>
          </a:p>
        </p:txBody>
      </p:sp>
      <p:pic>
        <p:nvPicPr>
          <p:cNvPr id="39939" name="Picture 3" descr="黄"/>
          <p:cNvPicPr>
            <a:picLocks noChangeAspect="1" noChangeArrowheads="1"/>
          </p:cNvPicPr>
          <p:nvPr/>
        </p:nvPicPr>
        <p:blipFill>
          <a:blip r:embed="rId2" cstate="print"/>
          <a:srcRect/>
          <a:stretch>
            <a:fillRect/>
          </a:stretch>
        </p:blipFill>
        <p:spPr bwMode="auto">
          <a:xfrm>
            <a:off x="496888" y="1049338"/>
            <a:ext cx="8139112" cy="5592762"/>
          </a:xfrm>
          <a:prstGeom prst="rect">
            <a:avLst/>
          </a:prstGeom>
          <a:noFill/>
        </p:spPr>
      </p:pic>
    </p:spTree>
  </p:cSld>
  <p:clrMapOvr>
    <a:masterClrMapping/>
  </p:clrMapOvr>
  <p:transition spd="slow"/>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2" name="Text Box 22"/>
          <p:cNvSpPr txBox="1">
            <a:spLocks noChangeArrowheads="1"/>
          </p:cNvSpPr>
          <p:nvPr/>
        </p:nvSpPr>
        <p:spPr bwMode="auto">
          <a:xfrm>
            <a:off x="8172450" y="908050"/>
            <a:ext cx="915988" cy="4775200"/>
          </a:xfrm>
          <a:prstGeom prst="rect">
            <a:avLst/>
          </a:prstGeom>
          <a:solidFill>
            <a:srgbClr val="FF5050"/>
          </a:solidFill>
          <a:ln w="9525">
            <a:noFill/>
            <a:miter lim="800000"/>
            <a:headEnd/>
            <a:tailEnd/>
          </a:ln>
          <a:effectLst/>
        </p:spPr>
        <p:txBody>
          <a:bodyPr vert="eaVert">
            <a:spAutoFit/>
          </a:bodyPr>
          <a:lstStyle/>
          <a:p>
            <a:pPr>
              <a:spcBef>
                <a:spcPct val="50000"/>
              </a:spcBef>
            </a:pPr>
            <a:r>
              <a:rPr lang="en-US" altLang="zh-CN" sz="4800">
                <a:solidFill>
                  <a:schemeClr val="bg1"/>
                </a:solidFill>
                <a:latin typeface="Times New Roman" pitchFamily="18" charset="0"/>
                <a:ea typeface="隶书" pitchFamily="49" charset="-122"/>
              </a:rPr>
              <a:t>      </a:t>
            </a:r>
            <a:r>
              <a:rPr lang="zh-CN" altLang="en-US" sz="4800">
                <a:solidFill>
                  <a:schemeClr val="bg1"/>
                </a:solidFill>
                <a:latin typeface="Times New Roman" pitchFamily="18" charset="0"/>
                <a:ea typeface="隶书" pitchFamily="49" charset="-122"/>
              </a:rPr>
              <a:t>辽沈战役</a:t>
            </a:r>
            <a:endParaRPr lang="zh-CN" altLang="en-US" sz="4800">
              <a:latin typeface="Times New Roman" pitchFamily="18" charset="0"/>
              <a:ea typeface="隶书" pitchFamily="49" charset="-122"/>
            </a:endParaRPr>
          </a:p>
        </p:txBody>
      </p:sp>
      <p:pic>
        <p:nvPicPr>
          <p:cNvPr id="40994" name="Picture 34" descr="辽沈战役决心示意图"/>
          <p:cNvPicPr>
            <a:picLocks noChangeAspect="1" noChangeArrowheads="1"/>
          </p:cNvPicPr>
          <p:nvPr/>
        </p:nvPicPr>
        <p:blipFill>
          <a:blip r:embed="rId2" cstate="print"/>
          <a:srcRect/>
          <a:stretch>
            <a:fillRect/>
          </a:stretch>
        </p:blipFill>
        <p:spPr bwMode="auto">
          <a:xfrm>
            <a:off x="0" y="0"/>
            <a:ext cx="8101013" cy="6854825"/>
          </a:xfrm>
          <a:prstGeom prst="rect">
            <a:avLst/>
          </a:prstGeom>
          <a:noFill/>
        </p:spPr>
      </p:pic>
    </p:spTree>
  </p:cSld>
  <p:clrMapOvr>
    <a:masterClrMapping/>
  </p:clrMapOvr>
  <p:transition spd="slow">
    <p:split/>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027" name="Rectangle 43"/>
          <p:cNvSpPr>
            <a:spLocks noGrp="1" noChangeArrowheads="1"/>
          </p:cNvSpPr>
          <p:nvPr>
            <p:ph type="title"/>
          </p:nvPr>
        </p:nvSpPr>
        <p:spPr>
          <a:xfrm>
            <a:off x="1150938" y="0"/>
            <a:ext cx="7021512" cy="836613"/>
          </a:xfrm>
        </p:spPr>
        <p:txBody>
          <a:bodyPr/>
          <a:lstStyle/>
          <a:p>
            <a:r>
              <a:rPr lang="zh-CN" altLang="en-US" dirty="0"/>
              <a:t>淮海战役</a:t>
            </a:r>
          </a:p>
        </p:txBody>
      </p:sp>
      <p:pic>
        <p:nvPicPr>
          <p:cNvPr id="42028" name="Picture 44" descr="淮海战役"/>
          <p:cNvPicPr>
            <a:picLocks noChangeAspect="1" noChangeArrowheads="1"/>
          </p:cNvPicPr>
          <p:nvPr/>
        </p:nvPicPr>
        <p:blipFill>
          <a:blip r:embed="rId3" cstate="print"/>
          <a:srcRect/>
          <a:stretch>
            <a:fillRect/>
          </a:stretch>
        </p:blipFill>
        <p:spPr bwMode="auto">
          <a:xfrm>
            <a:off x="0" y="836613"/>
            <a:ext cx="9144000" cy="5753100"/>
          </a:xfrm>
          <a:prstGeom prst="rect">
            <a:avLst/>
          </a:prstGeom>
          <a:noFill/>
        </p:spPr>
      </p:pic>
    </p:spTree>
  </p:cSld>
  <p:clrMapOvr>
    <a:masterClrMapping/>
  </p:clrMapOvr>
  <p:transition spd="slow">
    <p:strips/>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104" name="Rectangle 48"/>
          <p:cNvSpPr>
            <a:spLocks noGrp="1" noChangeArrowheads="1"/>
          </p:cNvSpPr>
          <p:nvPr>
            <p:ph type="title"/>
          </p:nvPr>
        </p:nvSpPr>
        <p:spPr>
          <a:xfrm>
            <a:off x="214313" y="338138"/>
            <a:ext cx="5432425" cy="598487"/>
          </a:xfrm>
        </p:spPr>
        <p:txBody>
          <a:bodyPr/>
          <a:lstStyle/>
          <a:p>
            <a:r>
              <a:rPr lang="zh-CN" altLang="en-US" dirty="0"/>
              <a:t>平津战役</a:t>
            </a:r>
          </a:p>
        </p:txBody>
      </p:sp>
      <p:pic>
        <p:nvPicPr>
          <p:cNvPr id="45106" name="Picture 50" descr="平津战役"/>
          <p:cNvPicPr>
            <a:picLocks noChangeAspect="1" noChangeArrowheads="1"/>
          </p:cNvPicPr>
          <p:nvPr/>
        </p:nvPicPr>
        <p:blipFill>
          <a:blip r:embed="rId2" cstate="print"/>
          <a:srcRect/>
          <a:stretch>
            <a:fillRect/>
          </a:stretch>
        </p:blipFill>
        <p:spPr bwMode="auto">
          <a:xfrm>
            <a:off x="0" y="260350"/>
            <a:ext cx="9144000" cy="6357938"/>
          </a:xfrm>
          <a:prstGeom prst="rect">
            <a:avLst/>
          </a:prstGeom>
          <a:noFill/>
        </p:spPr>
      </p:pic>
    </p:spTree>
  </p:cSld>
  <p:clrMapOvr>
    <a:masterClrMapping/>
  </p:clrMapOvr>
  <p:transition spd="slow">
    <p:cover dir="d"/>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2" name="Picture 2" descr="5"/>
          <p:cNvPicPr>
            <a:picLocks noChangeAspect="1" noChangeArrowheads="1"/>
          </p:cNvPicPr>
          <p:nvPr/>
        </p:nvPicPr>
        <p:blipFill>
          <a:blip r:embed="rId4" cstate="print"/>
          <a:srcRect/>
          <a:stretch>
            <a:fillRect/>
          </a:stretch>
        </p:blipFill>
        <p:spPr bwMode="auto">
          <a:xfrm>
            <a:off x="338138" y="287338"/>
            <a:ext cx="8534400" cy="6334125"/>
          </a:xfrm>
          <a:prstGeom prst="rect">
            <a:avLst/>
          </a:prstGeom>
          <a:noFill/>
        </p:spPr>
      </p:pic>
      <p:sp>
        <p:nvSpPr>
          <p:cNvPr id="46083" name="Rectangle 3"/>
          <p:cNvSpPr>
            <a:spLocks noChangeArrowheads="1"/>
          </p:cNvSpPr>
          <p:nvPr/>
        </p:nvSpPr>
        <p:spPr bwMode="auto">
          <a:xfrm>
            <a:off x="338138" y="287338"/>
            <a:ext cx="8485187" cy="6334125"/>
          </a:xfrm>
          <a:prstGeom prst="rect">
            <a:avLst/>
          </a:prstGeom>
          <a:noFill/>
          <a:ln w="9525">
            <a:solidFill>
              <a:schemeClr val="tx1"/>
            </a:solidFill>
            <a:miter lim="800000"/>
            <a:headEnd/>
            <a:tailEnd/>
          </a:ln>
          <a:effectLst/>
        </p:spPr>
        <p:txBody>
          <a:bodyPr wrap="none" anchor="ctr"/>
          <a:lstStyle/>
          <a:p>
            <a:endParaRPr lang="zh-CN" altLang="en-US"/>
          </a:p>
        </p:txBody>
      </p:sp>
      <p:sp>
        <p:nvSpPr>
          <p:cNvPr id="46084" name="Text Box 4"/>
          <p:cNvSpPr txBox="1">
            <a:spLocks noChangeArrowheads="1"/>
          </p:cNvSpPr>
          <p:nvPr/>
        </p:nvSpPr>
        <p:spPr bwMode="auto">
          <a:xfrm>
            <a:off x="6045200" y="287338"/>
            <a:ext cx="2827338" cy="915987"/>
          </a:xfrm>
          <a:prstGeom prst="rect">
            <a:avLst/>
          </a:prstGeom>
          <a:gradFill rotWithShape="0">
            <a:gsLst>
              <a:gs pos="0">
                <a:schemeClr val="accent1"/>
              </a:gs>
              <a:gs pos="50000">
                <a:schemeClr val="bg1"/>
              </a:gs>
              <a:gs pos="100000">
                <a:schemeClr val="accent1"/>
              </a:gs>
            </a:gsLst>
            <a:lin ang="0" scaled="1"/>
          </a:gradFill>
          <a:ln w="9525">
            <a:noFill/>
            <a:miter lim="800000"/>
            <a:headEnd/>
            <a:tailEnd/>
          </a:ln>
          <a:effectLst/>
        </p:spPr>
        <p:txBody>
          <a:bodyPr>
            <a:spAutoFit/>
          </a:bodyPr>
          <a:lstStyle/>
          <a:p>
            <a:pPr>
              <a:spcBef>
                <a:spcPct val="50000"/>
              </a:spcBef>
            </a:pPr>
            <a:r>
              <a:rPr lang="en-US" altLang="zh-CN" sz="3600">
                <a:solidFill>
                  <a:srgbClr val="FF5050"/>
                </a:solidFill>
                <a:latin typeface="Times New Roman" pitchFamily="18" charset="0"/>
                <a:ea typeface="隶书" pitchFamily="49" charset="-122"/>
              </a:rPr>
              <a:t>   </a:t>
            </a:r>
            <a:r>
              <a:rPr lang="zh-CN" altLang="en-US" sz="3600" b="1">
                <a:solidFill>
                  <a:srgbClr val="FF5050"/>
                </a:solidFill>
                <a:latin typeface="Times New Roman" pitchFamily="18" charset="0"/>
                <a:ea typeface="隶书" pitchFamily="49" charset="-122"/>
              </a:rPr>
              <a:t>平津战役</a:t>
            </a:r>
            <a:r>
              <a:rPr lang="zh-CN" altLang="en-US" b="1">
                <a:solidFill>
                  <a:srgbClr val="FF5050"/>
                </a:solidFill>
                <a:latin typeface="Times New Roman" pitchFamily="18" charset="0"/>
                <a:ea typeface="隶书" pitchFamily="49" charset="-122"/>
              </a:rPr>
              <a:t>（</a:t>
            </a:r>
            <a:r>
              <a:rPr lang="en-US" altLang="zh-CN" b="1">
                <a:solidFill>
                  <a:srgbClr val="FF5050"/>
                </a:solidFill>
                <a:latin typeface="Times New Roman" pitchFamily="18" charset="0"/>
                <a:ea typeface="隶书" pitchFamily="49" charset="-122"/>
              </a:rPr>
              <a:t>1948.11.29--1949.1.31)</a:t>
            </a:r>
          </a:p>
        </p:txBody>
      </p:sp>
      <p:sp>
        <p:nvSpPr>
          <p:cNvPr id="46085" name="Text Box 5"/>
          <p:cNvSpPr txBox="1">
            <a:spLocks noChangeArrowheads="1"/>
          </p:cNvSpPr>
          <p:nvPr/>
        </p:nvSpPr>
        <p:spPr bwMode="auto">
          <a:xfrm>
            <a:off x="1897063" y="836613"/>
            <a:ext cx="914400" cy="366712"/>
          </a:xfrm>
          <a:prstGeom prst="rect">
            <a:avLst/>
          </a:prstGeom>
          <a:solidFill>
            <a:schemeClr val="bg1"/>
          </a:solidFill>
          <a:ln w="9525">
            <a:noFill/>
            <a:miter lim="800000"/>
            <a:headEnd/>
            <a:tailEnd/>
          </a:ln>
          <a:effectLst/>
        </p:spPr>
        <p:txBody>
          <a:bodyPr>
            <a:spAutoFit/>
          </a:bodyPr>
          <a:lstStyle/>
          <a:p>
            <a:pPr>
              <a:spcBef>
                <a:spcPct val="50000"/>
              </a:spcBef>
            </a:pPr>
            <a:r>
              <a:rPr lang="zh-CN" altLang="en-US" b="1">
                <a:latin typeface="宋体" pitchFamily="2" charset="-122"/>
                <a:ea typeface="宋体" pitchFamily="2" charset="-122"/>
              </a:rPr>
              <a:t>张家口</a:t>
            </a:r>
          </a:p>
        </p:txBody>
      </p:sp>
      <p:sp>
        <p:nvSpPr>
          <p:cNvPr id="46086" name="Text Box 6"/>
          <p:cNvSpPr txBox="1">
            <a:spLocks noChangeArrowheads="1"/>
          </p:cNvSpPr>
          <p:nvPr/>
        </p:nvSpPr>
        <p:spPr bwMode="auto">
          <a:xfrm>
            <a:off x="6723063" y="5299075"/>
            <a:ext cx="728662" cy="366713"/>
          </a:xfrm>
          <a:prstGeom prst="rect">
            <a:avLst/>
          </a:prstGeom>
          <a:solidFill>
            <a:schemeClr val="bg1"/>
          </a:solidFill>
          <a:ln w="9525">
            <a:noFill/>
            <a:miter lim="800000"/>
            <a:headEnd/>
            <a:tailEnd/>
          </a:ln>
          <a:effectLst/>
        </p:spPr>
        <p:txBody>
          <a:bodyPr>
            <a:spAutoFit/>
          </a:bodyPr>
          <a:lstStyle/>
          <a:p>
            <a:pPr>
              <a:spcBef>
                <a:spcPct val="50000"/>
              </a:spcBef>
            </a:pPr>
            <a:r>
              <a:rPr lang="zh-CN" altLang="en-US" b="1">
                <a:latin typeface="宋体" pitchFamily="2" charset="-122"/>
                <a:ea typeface="宋体" pitchFamily="2" charset="-122"/>
              </a:rPr>
              <a:t>塘沽 </a:t>
            </a:r>
          </a:p>
        </p:txBody>
      </p:sp>
      <p:sp>
        <p:nvSpPr>
          <p:cNvPr id="46087" name="Text Box 7"/>
          <p:cNvSpPr txBox="1">
            <a:spLocks noChangeArrowheads="1"/>
          </p:cNvSpPr>
          <p:nvPr/>
        </p:nvSpPr>
        <p:spPr bwMode="auto">
          <a:xfrm>
            <a:off x="2811463" y="1676400"/>
            <a:ext cx="1135062" cy="366713"/>
          </a:xfrm>
          <a:prstGeom prst="rect">
            <a:avLst/>
          </a:prstGeom>
          <a:solidFill>
            <a:schemeClr val="bg1"/>
          </a:solidFill>
          <a:ln w="9525">
            <a:noFill/>
            <a:miter lim="800000"/>
            <a:headEnd/>
            <a:tailEnd/>
          </a:ln>
          <a:effectLst/>
        </p:spPr>
        <p:txBody>
          <a:bodyPr>
            <a:spAutoFit/>
          </a:bodyPr>
          <a:lstStyle/>
          <a:p>
            <a:pPr>
              <a:spcBef>
                <a:spcPct val="50000"/>
              </a:spcBef>
            </a:pPr>
            <a:r>
              <a:rPr lang="zh-CN" altLang="en-US" b="1">
                <a:latin typeface="宋体" pitchFamily="2" charset="-122"/>
                <a:ea typeface="宋体" pitchFamily="2" charset="-122"/>
              </a:rPr>
              <a:t>新保安</a:t>
            </a:r>
          </a:p>
        </p:txBody>
      </p:sp>
      <p:sp>
        <p:nvSpPr>
          <p:cNvPr id="46088" name="Text Box 8"/>
          <p:cNvSpPr txBox="1">
            <a:spLocks noChangeArrowheads="1"/>
          </p:cNvSpPr>
          <p:nvPr/>
        </p:nvSpPr>
        <p:spPr bwMode="auto">
          <a:xfrm>
            <a:off x="6045200" y="4718050"/>
            <a:ext cx="677863" cy="366713"/>
          </a:xfrm>
          <a:prstGeom prst="rect">
            <a:avLst/>
          </a:prstGeom>
          <a:solidFill>
            <a:schemeClr val="bg1"/>
          </a:solidFill>
          <a:ln w="9525">
            <a:noFill/>
            <a:miter lim="800000"/>
            <a:headEnd/>
            <a:tailEnd/>
          </a:ln>
          <a:effectLst/>
        </p:spPr>
        <p:txBody>
          <a:bodyPr>
            <a:spAutoFit/>
          </a:bodyPr>
          <a:lstStyle/>
          <a:p>
            <a:pPr>
              <a:spcBef>
                <a:spcPct val="50000"/>
              </a:spcBef>
            </a:pPr>
            <a:r>
              <a:rPr lang="zh-CN" altLang="en-US" b="1">
                <a:latin typeface="宋体" pitchFamily="2" charset="-122"/>
                <a:ea typeface="宋体" pitchFamily="2" charset="-122"/>
              </a:rPr>
              <a:t>天津 </a:t>
            </a:r>
          </a:p>
        </p:txBody>
      </p:sp>
      <p:sp>
        <p:nvSpPr>
          <p:cNvPr id="46089" name="AutoShape 9"/>
          <p:cNvSpPr>
            <a:spLocks noChangeArrowheads="1"/>
          </p:cNvSpPr>
          <p:nvPr/>
        </p:nvSpPr>
        <p:spPr bwMode="auto">
          <a:xfrm>
            <a:off x="4608513" y="3413125"/>
            <a:ext cx="509587" cy="473075"/>
          </a:xfrm>
          <a:prstGeom prst="sun">
            <a:avLst>
              <a:gd name="adj" fmla="val 25000"/>
            </a:avLst>
          </a:prstGeom>
          <a:solidFill>
            <a:srgbClr val="3366FF"/>
          </a:solidFill>
          <a:ln w="9525">
            <a:noFill/>
            <a:miter lim="800000"/>
            <a:headEnd/>
            <a:tailEnd/>
          </a:ln>
          <a:effectLst/>
        </p:spPr>
        <p:txBody>
          <a:bodyPr wrap="none" anchor="ctr">
            <a:spAutoFit/>
          </a:bodyPr>
          <a:lstStyle/>
          <a:p>
            <a:endParaRPr lang="zh-CN" altLang="en-US"/>
          </a:p>
        </p:txBody>
      </p:sp>
      <p:sp>
        <p:nvSpPr>
          <p:cNvPr id="46090" name="AutoShape 10"/>
          <p:cNvSpPr>
            <a:spLocks noChangeArrowheads="1"/>
          </p:cNvSpPr>
          <p:nvPr/>
        </p:nvSpPr>
        <p:spPr bwMode="auto">
          <a:xfrm>
            <a:off x="3946525" y="2940050"/>
            <a:ext cx="509588" cy="473075"/>
          </a:xfrm>
          <a:prstGeom prst="sun">
            <a:avLst>
              <a:gd name="adj" fmla="val 25000"/>
            </a:avLst>
          </a:prstGeom>
          <a:solidFill>
            <a:srgbClr val="3366FF"/>
          </a:solidFill>
          <a:ln w="9525">
            <a:noFill/>
            <a:miter lim="800000"/>
            <a:headEnd/>
            <a:tailEnd/>
          </a:ln>
          <a:effectLst/>
        </p:spPr>
        <p:txBody>
          <a:bodyPr wrap="none" anchor="ctr">
            <a:spAutoFit/>
          </a:bodyPr>
          <a:lstStyle/>
          <a:p>
            <a:endParaRPr lang="zh-CN" altLang="en-US"/>
          </a:p>
        </p:txBody>
      </p:sp>
      <p:sp>
        <p:nvSpPr>
          <p:cNvPr id="46091" name="Text Box 11"/>
          <p:cNvSpPr txBox="1">
            <a:spLocks noChangeArrowheads="1"/>
          </p:cNvSpPr>
          <p:nvPr/>
        </p:nvSpPr>
        <p:spPr bwMode="auto">
          <a:xfrm>
            <a:off x="4351338" y="2940050"/>
            <a:ext cx="777875" cy="396875"/>
          </a:xfrm>
          <a:prstGeom prst="rect">
            <a:avLst/>
          </a:prstGeom>
          <a:solidFill>
            <a:schemeClr val="bg1"/>
          </a:solidFill>
          <a:ln w="9525">
            <a:noFill/>
            <a:miter lim="800000"/>
            <a:headEnd/>
            <a:tailEnd/>
          </a:ln>
          <a:effectLst/>
        </p:spPr>
        <p:txBody>
          <a:bodyPr>
            <a:spAutoFit/>
          </a:bodyPr>
          <a:lstStyle/>
          <a:p>
            <a:pPr>
              <a:spcBef>
                <a:spcPct val="50000"/>
              </a:spcBef>
            </a:pPr>
            <a:r>
              <a:rPr lang="zh-CN" altLang="en-US" sz="2000" b="1">
                <a:latin typeface="宋体" pitchFamily="2" charset="-122"/>
                <a:ea typeface="宋体" pitchFamily="2" charset="-122"/>
              </a:rPr>
              <a:t>北平</a:t>
            </a:r>
          </a:p>
        </p:txBody>
      </p:sp>
      <p:sp>
        <p:nvSpPr>
          <p:cNvPr id="46092" name="AutoShape 12"/>
          <p:cNvSpPr>
            <a:spLocks noChangeArrowheads="1"/>
          </p:cNvSpPr>
          <p:nvPr/>
        </p:nvSpPr>
        <p:spPr bwMode="auto">
          <a:xfrm>
            <a:off x="3946525" y="2287588"/>
            <a:ext cx="404813" cy="1692275"/>
          </a:xfrm>
          <a:prstGeom prst="curvedRightArrow">
            <a:avLst>
              <a:gd name="adj1" fmla="val 83608"/>
              <a:gd name="adj2" fmla="val 167215"/>
              <a:gd name="adj3" fmla="val 33333"/>
            </a:avLst>
          </a:prstGeom>
          <a:solidFill>
            <a:srgbClr val="FF6600"/>
          </a:solidFill>
          <a:ln w="9525">
            <a:noFill/>
            <a:miter lim="800000"/>
            <a:headEnd/>
            <a:tailEnd/>
          </a:ln>
          <a:effectLst/>
        </p:spPr>
        <p:txBody>
          <a:bodyPr wrap="none" anchor="ctr">
            <a:spAutoFit/>
          </a:bodyPr>
          <a:lstStyle/>
          <a:p>
            <a:endParaRPr lang="zh-CN" altLang="en-US"/>
          </a:p>
        </p:txBody>
      </p:sp>
      <p:sp>
        <p:nvSpPr>
          <p:cNvPr id="46093" name="AutoShape 13"/>
          <p:cNvSpPr>
            <a:spLocks noChangeArrowheads="1"/>
          </p:cNvSpPr>
          <p:nvPr/>
        </p:nvSpPr>
        <p:spPr bwMode="auto">
          <a:xfrm rot="748855">
            <a:off x="5129213" y="2160588"/>
            <a:ext cx="417512" cy="1497012"/>
          </a:xfrm>
          <a:prstGeom prst="curvedLeftArrow">
            <a:avLst>
              <a:gd name="adj1" fmla="val 71711"/>
              <a:gd name="adj2" fmla="val 143422"/>
              <a:gd name="adj3" fmla="val 33333"/>
            </a:avLst>
          </a:prstGeom>
          <a:solidFill>
            <a:srgbClr val="FF6600"/>
          </a:solidFill>
          <a:ln w="9525">
            <a:noFill/>
            <a:miter lim="800000"/>
            <a:headEnd/>
            <a:tailEnd/>
          </a:ln>
          <a:effectLst/>
        </p:spPr>
        <p:txBody>
          <a:bodyPr anchor="ctr">
            <a:spAutoFit/>
          </a:bodyPr>
          <a:lstStyle/>
          <a:p>
            <a:endParaRPr lang="zh-CN" altLang="en-US"/>
          </a:p>
        </p:txBody>
      </p:sp>
      <p:sp>
        <p:nvSpPr>
          <p:cNvPr id="46094" name="AutoShape 14"/>
          <p:cNvSpPr>
            <a:spLocks noChangeArrowheads="1"/>
          </p:cNvSpPr>
          <p:nvPr/>
        </p:nvSpPr>
        <p:spPr bwMode="auto">
          <a:xfrm>
            <a:off x="3946525" y="2287588"/>
            <a:ext cx="404813" cy="1692275"/>
          </a:xfrm>
          <a:prstGeom prst="curvedRightArrow">
            <a:avLst>
              <a:gd name="adj1" fmla="val 83608"/>
              <a:gd name="adj2" fmla="val 167215"/>
              <a:gd name="adj3" fmla="val 33333"/>
            </a:avLst>
          </a:prstGeom>
          <a:solidFill>
            <a:srgbClr val="FF6600"/>
          </a:solidFill>
          <a:ln w="9525">
            <a:noFill/>
            <a:miter lim="800000"/>
            <a:headEnd/>
            <a:tailEnd/>
          </a:ln>
          <a:effectLst/>
        </p:spPr>
        <p:txBody>
          <a:bodyPr wrap="none" anchor="ctr">
            <a:spAutoFit/>
          </a:bodyPr>
          <a:lstStyle/>
          <a:p>
            <a:endParaRPr lang="zh-CN" altLang="en-US"/>
          </a:p>
        </p:txBody>
      </p:sp>
      <p:sp>
        <p:nvSpPr>
          <p:cNvPr id="46095" name="AutoShape 15"/>
          <p:cNvSpPr>
            <a:spLocks noChangeArrowheads="1"/>
          </p:cNvSpPr>
          <p:nvPr/>
        </p:nvSpPr>
        <p:spPr bwMode="auto">
          <a:xfrm rot="748855">
            <a:off x="5129213" y="2160588"/>
            <a:ext cx="417512" cy="1497012"/>
          </a:xfrm>
          <a:prstGeom prst="curvedLeftArrow">
            <a:avLst>
              <a:gd name="adj1" fmla="val 71711"/>
              <a:gd name="adj2" fmla="val 143422"/>
              <a:gd name="adj3" fmla="val 33333"/>
            </a:avLst>
          </a:prstGeom>
          <a:solidFill>
            <a:srgbClr val="FF6600"/>
          </a:solidFill>
          <a:ln w="9525">
            <a:noFill/>
            <a:miter lim="800000"/>
            <a:headEnd/>
            <a:tailEnd/>
          </a:ln>
          <a:effectLst/>
        </p:spPr>
        <p:txBody>
          <a:bodyPr anchor="ctr">
            <a:spAutoFit/>
          </a:bodyPr>
          <a:lstStyle/>
          <a:p>
            <a:endParaRPr lang="zh-CN" altLang="en-US"/>
          </a:p>
        </p:txBody>
      </p:sp>
      <p:sp>
        <p:nvSpPr>
          <p:cNvPr id="46096" name="AutoShape 16"/>
          <p:cNvSpPr>
            <a:spLocks noChangeArrowheads="1"/>
          </p:cNvSpPr>
          <p:nvPr/>
        </p:nvSpPr>
        <p:spPr bwMode="auto">
          <a:xfrm>
            <a:off x="2166938" y="1203325"/>
            <a:ext cx="509587" cy="590550"/>
          </a:xfrm>
          <a:prstGeom prst="irregularSeal2">
            <a:avLst/>
          </a:prstGeom>
          <a:solidFill>
            <a:srgbClr val="FF6600"/>
          </a:solidFill>
          <a:ln w="9525">
            <a:noFill/>
            <a:miter lim="800000"/>
            <a:headEnd/>
            <a:tailEnd/>
          </a:ln>
          <a:effectLst/>
        </p:spPr>
        <p:txBody>
          <a:bodyPr wrap="none" anchor="ctr">
            <a:spAutoFit/>
          </a:bodyPr>
          <a:lstStyle/>
          <a:p>
            <a:endParaRPr lang="zh-CN" altLang="en-US"/>
          </a:p>
        </p:txBody>
      </p:sp>
      <p:sp>
        <p:nvSpPr>
          <p:cNvPr id="46097" name="AutoShape 17"/>
          <p:cNvSpPr>
            <a:spLocks noChangeArrowheads="1"/>
          </p:cNvSpPr>
          <p:nvPr/>
        </p:nvSpPr>
        <p:spPr bwMode="auto">
          <a:xfrm>
            <a:off x="2811463" y="1925638"/>
            <a:ext cx="509587" cy="590550"/>
          </a:xfrm>
          <a:prstGeom prst="irregularSeal2">
            <a:avLst/>
          </a:prstGeom>
          <a:solidFill>
            <a:srgbClr val="FF6600"/>
          </a:solidFill>
          <a:ln w="9525">
            <a:noFill/>
            <a:miter lim="800000"/>
            <a:headEnd/>
            <a:tailEnd/>
          </a:ln>
          <a:effectLst/>
        </p:spPr>
        <p:txBody>
          <a:bodyPr wrap="none" anchor="ctr">
            <a:spAutoFit/>
          </a:bodyPr>
          <a:lstStyle/>
          <a:p>
            <a:endParaRPr lang="zh-CN" altLang="en-US"/>
          </a:p>
        </p:txBody>
      </p:sp>
      <p:grpSp>
        <p:nvGrpSpPr>
          <p:cNvPr id="46098" name="Group 18"/>
          <p:cNvGrpSpPr>
            <a:grpSpLocks/>
          </p:cNvGrpSpPr>
          <p:nvPr/>
        </p:nvGrpSpPr>
        <p:grpSpPr bwMode="auto">
          <a:xfrm>
            <a:off x="5703888" y="4826000"/>
            <a:ext cx="1171575" cy="1181100"/>
            <a:chOff x="3593" y="3040"/>
            <a:chExt cx="738" cy="744"/>
          </a:xfrm>
        </p:grpSpPr>
        <p:sp>
          <p:nvSpPr>
            <p:cNvPr id="46099" name="AutoShape 19"/>
            <p:cNvSpPr>
              <a:spLocks noChangeArrowheads="1"/>
            </p:cNvSpPr>
            <p:nvPr/>
          </p:nvSpPr>
          <p:spPr bwMode="auto">
            <a:xfrm>
              <a:off x="3593" y="3040"/>
              <a:ext cx="321" cy="372"/>
            </a:xfrm>
            <a:prstGeom prst="irregularSeal2">
              <a:avLst/>
            </a:prstGeom>
            <a:solidFill>
              <a:srgbClr val="FF6600"/>
            </a:solidFill>
            <a:ln w="9525">
              <a:noFill/>
              <a:miter lim="800000"/>
              <a:headEnd/>
              <a:tailEnd/>
            </a:ln>
            <a:effectLst/>
          </p:spPr>
          <p:txBody>
            <a:bodyPr wrap="none" anchor="ctr">
              <a:spAutoFit/>
            </a:bodyPr>
            <a:lstStyle/>
            <a:p>
              <a:endParaRPr lang="zh-CN" altLang="en-US"/>
            </a:p>
          </p:txBody>
        </p:sp>
        <p:sp>
          <p:nvSpPr>
            <p:cNvPr id="46100" name="AutoShape 20"/>
            <p:cNvSpPr>
              <a:spLocks noChangeArrowheads="1"/>
            </p:cNvSpPr>
            <p:nvPr/>
          </p:nvSpPr>
          <p:spPr bwMode="auto">
            <a:xfrm>
              <a:off x="4010" y="3412"/>
              <a:ext cx="321" cy="372"/>
            </a:xfrm>
            <a:prstGeom prst="irregularSeal2">
              <a:avLst/>
            </a:prstGeom>
            <a:solidFill>
              <a:srgbClr val="FF6600"/>
            </a:solidFill>
            <a:ln w="9525">
              <a:noFill/>
              <a:miter lim="800000"/>
              <a:headEnd/>
              <a:tailEnd/>
            </a:ln>
            <a:effectLst/>
          </p:spPr>
          <p:txBody>
            <a:bodyPr wrap="none" anchor="ctr">
              <a:spAutoFit/>
            </a:bodyPr>
            <a:lstStyle/>
            <a:p>
              <a:endParaRPr lang="zh-CN" altLang="en-US"/>
            </a:p>
          </p:txBody>
        </p:sp>
      </p:grpSp>
      <p:sp>
        <p:nvSpPr>
          <p:cNvPr id="46101" name="Rectangle 21"/>
          <p:cNvSpPr>
            <a:spLocks noChangeArrowheads="1"/>
          </p:cNvSpPr>
          <p:nvPr/>
        </p:nvSpPr>
        <p:spPr bwMode="auto">
          <a:xfrm>
            <a:off x="1897063" y="836613"/>
            <a:ext cx="779462" cy="366712"/>
          </a:xfrm>
          <a:prstGeom prst="rect">
            <a:avLst/>
          </a:prstGeom>
          <a:noFill/>
          <a:ln w="9525">
            <a:noFill/>
            <a:miter lim="800000"/>
            <a:headEnd/>
            <a:tailEnd/>
          </a:ln>
          <a:effectLst/>
        </p:spPr>
        <p:txBody>
          <a:bodyPr wrap="none" anchor="ctr">
            <a:spAutoFit/>
          </a:bodyPr>
          <a:lstStyle/>
          <a:p>
            <a:endParaRPr lang="zh-CN" altLang="en-US"/>
          </a:p>
        </p:txBody>
      </p:sp>
      <p:sp>
        <p:nvSpPr>
          <p:cNvPr id="46102" name="Rectangle 22"/>
          <p:cNvSpPr>
            <a:spLocks noChangeArrowheads="1"/>
          </p:cNvSpPr>
          <p:nvPr/>
        </p:nvSpPr>
        <p:spPr bwMode="auto">
          <a:xfrm>
            <a:off x="1897063" y="836613"/>
            <a:ext cx="779462" cy="366712"/>
          </a:xfrm>
          <a:prstGeom prst="rect">
            <a:avLst/>
          </a:prstGeom>
          <a:noFill/>
          <a:ln w="9525">
            <a:noFill/>
            <a:miter lim="800000"/>
            <a:headEnd/>
            <a:tailEnd/>
          </a:ln>
          <a:effectLst/>
        </p:spPr>
        <p:txBody>
          <a:bodyPr wrap="none" anchor="ctr">
            <a:spAutoFit/>
          </a:bodyPr>
          <a:lstStyle/>
          <a:p>
            <a:endParaRPr lang="zh-CN" altLang="en-US"/>
          </a:p>
        </p:txBody>
      </p:sp>
      <p:sp>
        <p:nvSpPr>
          <p:cNvPr id="46103" name="Text Box 23"/>
          <p:cNvSpPr txBox="1">
            <a:spLocks noChangeArrowheads="1"/>
          </p:cNvSpPr>
          <p:nvPr/>
        </p:nvSpPr>
        <p:spPr bwMode="auto">
          <a:xfrm>
            <a:off x="1228725" y="3192463"/>
            <a:ext cx="184150" cy="579437"/>
          </a:xfrm>
          <a:prstGeom prst="rect">
            <a:avLst/>
          </a:prstGeom>
          <a:noFill/>
          <a:ln w="9525">
            <a:noFill/>
            <a:miter lim="800000"/>
            <a:headEnd/>
            <a:tailEnd/>
          </a:ln>
          <a:effectLst/>
        </p:spPr>
        <p:txBody>
          <a:bodyPr wrap="none">
            <a:spAutoFit/>
          </a:bodyPr>
          <a:lstStyle/>
          <a:p>
            <a:pPr>
              <a:spcBef>
                <a:spcPct val="50000"/>
              </a:spcBef>
            </a:pPr>
            <a:endParaRPr lang="zh-CN" altLang="zh-CN" sz="3200">
              <a:solidFill>
                <a:srgbClr val="990099"/>
              </a:solidFill>
              <a:latin typeface="Times New Roman" pitchFamily="18" charset="0"/>
              <a:ea typeface="隶书" pitchFamily="49" charset="-122"/>
            </a:endParaRPr>
          </a:p>
        </p:txBody>
      </p:sp>
      <p:sp>
        <p:nvSpPr>
          <p:cNvPr id="46104" name="Text Box 24"/>
          <p:cNvSpPr txBox="1">
            <a:spLocks noChangeArrowheads="1"/>
          </p:cNvSpPr>
          <p:nvPr/>
        </p:nvSpPr>
        <p:spPr bwMode="auto">
          <a:xfrm>
            <a:off x="1065213" y="3903663"/>
            <a:ext cx="2255837" cy="579437"/>
          </a:xfrm>
          <a:prstGeom prst="rect">
            <a:avLst/>
          </a:prstGeom>
          <a:noFill/>
          <a:ln w="9525">
            <a:noFill/>
            <a:miter lim="800000"/>
            <a:headEnd/>
            <a:tailEnd/>
          </a:ln>
          <a:effectLst/>
        </p:spPr>
        <p:txBody>
          <a:bodyPr>
            <a:spAutoFit/>
          </a:bodyPr>
          <a:lstStyle/>
          <a:p>
            <a:pPr>
              <a:spcBef>
                <a:spcPct val="50000"/>
              </a:spcBef>
            </a:pPr>
            <a:r>
              <a:rPr lang="zh-CN" altLang="en-US" sz="3200">
                <a:solidFill>
                  <a:srgbClr val="990099"/>
                </a:solidFill>
                <a:latin typeface="Times New Roman" pitchFamily="18" charset="0"/>
                <a:ea typeface="隶书" pitchFamily="49" charset="-122"/>
              </a:rPr>
              <a:t>先打两头</a:t>
            </a:r>
          </a:p>
        </p:txBody>
      </p:sp>
      <p:sp>
        <p:nvSpPr>
          <p:cNvPr id="46105" name="Text Box 25"/>
          <p:cNvSpPr txBox="1">
            <a:spLocks noChangeArrowheads="1"/>
          </p:cNvSpPr>
          <p:nvPr/>
        </p:nvSpPr>
        <p:spPr bwMode="auto">
          <a:xfrm>
            <a:off x="1082675" y="3336925"/>
            <a:ext cx="2014538" cy="579438"/>
          </a:xfrm>
          <a:prstGeom prst="rect">
            <a:avLst/>
          </a:prstGeom>
          <a:noFill/>
          <a:ln w="9525">
            <a:noFill/>
            <a:miter lim="800000"/>
            <a:headEnd/>
            <a:tailEnd/>
          </a:ln>
          <a:effectLst/>
        </p:spPr>
        <p:txBody>
          <a:bodyPr>
            <a:spAutoFit/>
          </a:bodyPr>
          <a:lstStyle/>
          <a:p>
            <a:pPr>
              <a:spcBef>
                <a:spcPct val="50000"/>
              </a:spcBef>
            </a:pPr>
            <a:r>
              <a:rPr lang="zh-CN" altLang="en-US" sz="3200">
                <a:solidFill>
                  <a:srgbClr val="990099"/>
                </a:solidFill>
                <a:latin typeface="Times New Roman" pitchFamily="18" charset="0"/>
                <a:ea typeface="隶书" pitchFamily="49" charset="-122"/>
              </a:rPr>
              <a:t>分割包围</a:t>
            </a:r>
          </a:p>
        </p:txBody>
      </p:sp>
      <p:sp>
        <p:nvSpPr>
          <p:cNvPr id="46106" name="Text Box 26"/>
          <p:cNvSpPr txBox="1">
            <a:spLocks noChangeArrowheads="1"/>
          </p:cNvSpPr>
          <p:nvPr/>
        </p:nvSpPr>
        <p:spPr bwMode="auto">
          <a:xfrm>
            <a:off x="1082675" y="4505325"/>
            <a:ext cx="1851025" cy="579438"/>
          </a:xfrm>
          <a:prstGeom prst="rect">
            <a:avLst/>
          </a:prstGeom>
          <a:noFill/>
          <a:ln w="9525">
            <a:noFill/>
            <a:miter lim="800000"/>
            <a:headEnd/>
            <a:tailEnd/>
          </a:ln>
          <a:effectLst/>
        </p:spPr>
        <p:txBody>
          <a:bodyPr>
            <a:spAutoFit/>
          </a:bodyPr>
          <a:lstStyle/>
          <a:p>
            <a:pPr>
              <a:spcBef>
                <a:spcPct val="50000"/>
              </a:spcBef>
            </a:pPr>
            <a:r>
              <a:rPr lang="zh-CN" altLang="en-US" sz="3200">
                <a:solidFill>
                  <a:srgbClr val="990099"/>
                </a:solidFill>
                <a:latin typeface="Times New Roman" pitchFamily="18" charset="0"/>
                <a:ea typeface="隶书" pitchFamily="49" charset="-122"/>
              </a:rPr>
              <a:t>后取中间</a:t>
            </a:r>
          </a:p>
        </p:txBody>
      </p:sp>
      <p:graphicFrame>
        <p:nvGraphicFramePr>
          <p:cNvPr id="46107" name="Object 27"/>
          <p:cNvGraphicFramePr>
            <a:graphicFrameLocks noChangeAspect="1"/>
          </p:cNvGraphicFramePr>
          <p:nvPr/>
        </p:nvGraphicFramePr>
        <p:xfrm>
          <a:off x="2811463" y="2286000"/>
          <a:ext cx="3027362" cy="2798763"/>
        </p:xfrm>
        <a:graphic>
          <a:graphicData uri="http://schemas.openxmlformats.org/presentationml/2006/ole">
            <mc:AlternateContent xmlns:mc="http://schemas.openxmlformats.org/markup-compatibility/2006">
              <mc:Choice xmlns:v="urn:schemas-microsoft-com:vml" Requires="v">
                <p:oleObj spid="_x0000_s2050" name="剪辑" r:id="rId5" imgW="3285720" imgH="3038040" progId="">
                  <p:embed/>
                </p:oleObj>
              </mc:Choice>
              <mc:Fallback>
                <p:oleObj name="剪辑" r:id="rId5" imgW="3285720" imgH="3038040" progId="">
                  <p:embed/>
                  <p:pic>
                    <p:nvPicPr>
                      <p:cNvPr id="0" name="Picture 2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11463" y="2286000"/>
                        <a:ext cx="3027362" cy="27987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6107"/>
                                        </p:tgtEl>
                                        <p:attrNameLst>
                                          <p:attrName>style.visibility</p:attrName>
                                        </p:attrNameLst>
                                      </p:cBhvr>
                                      <p:to>
                                        <p:strVal val="visible"/>
                                      </p:to>
                                    </p:set>
                                    <p:anim calcmode="lin" valueType="num">
                                      <p:cBhvr additive="base">
                                        <p:cTn id="7" dur="500" fill="hold"/>
                                        <p:tgtEl>
                                          <p:spTgt spid="46107"/>
                                        </p:tgtEl>
                                        <p:attrNameLst>
                                          <p:attrName>ppt_x</p:attrName>
                                        </p:attrNameLst>
                                      </p:cBhvr>
                                      <p:tavLst>
                                        <p:tav tm="0">
                                          <p:val>
                                            <p:strVal val="0-#ppt_w/2"/>
                                          </p:val>
                                        </p:tav>
                                        <p:tav tm="100000">
                                          <p:val>
                                            <p:strVal val="#ppt_x"/>
                                          </p:val>
                                        </p:tav>
                                      </p:tavLst>
                                    </p:anim>
                                    <p:anim calcmode="lin" valueType="num">
                                      <p:cBhvr additive="base">
                                        <p:cTn id="8" dur="500" fill="hold"/>
                                        <p:tgtEl>
                                          <p:spTgt spid="46107"/>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3" name="APPLAUSE.WAV"/>
                                        </p:tgtEl>
                                      </p:cMediaNode>
                                    </p:audio>
                                  </p:subTnLst>
                                </p:cTn>
                              </p:par>
                            </p:childTnLst>
                          </p:cTn>
                        </p:par>
                      </p:childTnLst>
                    </p:cTn>
                  </p:par>
                  <p:par>
                    <p:cTn id="9" fill="hold">
                      <p:stCondLst>
                        <p:cond delay="indefinite"/>
                      </p:stCondLst>
                      <p:childTnLst>
                        <p:par>
                          <p:cTn id="10" fill="hold">
                            <p:stCondLst>
                              <p:cond delay="0"/>
                            </p:stCondLst>
                            <p:childTnLst>
                              <p:par>
                                <p:cTn id="11" presetID="9" presetClass="entr" presetSubtype="0" fill="hold" grpId="0" nodeType="clickEffect">
                                  <p:stCondLst>
                                    <p:cond delay="0"/>
                                  </p:stCondLst>
                                  <p:childTnLst>
                                    <p:set>
                                      <p:cBhvr>
                                        <p:cTn id="12" dur="1" fill="hold">
                                          <p:stCondLst>
                                            <p:cond delay="0"/>
                                          </p:stCondLst>
                                        </p:cTn>
                                        <p:tgtEl>
                                          <p:spTgt spid="46106"/>
                                        </p:tgtEl>
                                        <p:attrNameLst>
                                          <p:attrName>style.visibility</p:attrName>
                                        </p:attrNameLst>
                                      </p:cBhvr>
                                      <p:to>
                                        <p:strVal val="visible"/>
                                      </p:to>
                                    </p:set>
                                    <p:animEffect transition="in" filter="dissolve">
                                      <p:cBhvr>
                                        <p:cTn id="13" dur="500"/>
                                        <p:tgtEl>
                                          <p:spTgt spid="461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106" grpId="0" autoUpdateAnimBg="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13" name="Rectangle 9"/>
          <p:cNvSpPr>
            <a:spLocks noGrp="1" noChangeArrowheads="1"/>
          </p:cNvSpPr>
          <p:nvPr>
            <p:ph type="title"/>
          </p:nvPr>
        </p:nvSpPr>
        <p:spPr/>
        <p:txBody>
          <a:bodyPr/>
          <a:lstStyle/>
          <a:p>
            <a:r>
              <a:rPr kumimoji="1" lang="zh-CN" altLang="en-US" dirty="0">
                <a:solidFill>
                  <a:srgbClr val="FF0000"/>
                </a:solidFill>
              </a:rPr>
              <a:t>解放战争大决战</a:t>
            </a:r>
          </a:p>
        </p:txBody>
      </p:sp>
      <p:sp>
        <p:nvSpPr>
          <p:cNvPr id="47114" name="Rectangle 10"/>
          <p:cNvSpPr>
            <a:spLocks noGrp="1" noChangeArrowheads="1"/>
          </p:cNvSpPr>
          <p:nvPr>
            <p:ph type="body" idx="1"/>
          </p:nvPr>
        </p:nvSpPr>
        <p:spPr/>
        <p:txBody>
          <a:bodyPr/>
          <a:lstStyle/>
          <a:p>
            <a:r>
              <a:rPr kumimoji="1" lang="zh-CN" altLang="en-US" dirty="0">
                <a:solidFill>
                  <a:srgbClr val="FF0000"/>
                </a:solidFill>
              </a:rPr>
              <a:t>解放军转入战略反攻</a:t>
            </a:r>
          </a:p>
          <a:p>
            <a:pPr lvl="1"/>
            <a:r>
              <a:rPr kumimoji="1" lang="zh-CN" altLang="en-US" dirty="0">
                <a:solidFill>
                  <a:srgbClr val="FF0000"/>
                </a:solidFill>
              </a:rPr>
              <a:t>战略反攻主攻方向的确定：挺进中原</a:t>
            </a:r>
          </a:p>
          <a:p>
            <a:pPr lvl="1"/>
            <a:r>
              <a:rPr kumimoji="1" lang="zh-CN" altLang="en-US" dirty="0">
                <a:solidFill>
                  <a:srgbClr val="FF0000"/>
                </a:solidFill>
              </a:rPr>
              <a:t>战略反攻的展开</a:t>
            </a:r>
          </a:p>
          <a:p>
            <a:r>
              <a:rPr kumimoji="1" lang="zh-CN" altLang="en-US" dirty="0">
                <a:solidFill>
                  <a:srgbClr val="FF0000"/>
                </a:solidFill>
              </a:rPr>
              <a:t>战略决战的胜利</a:t>
            </a:r>
          </a:p>
          <a:p>
            <a:pPr lvl="1"/>
            <a:r>
              <a:rPr kumimoji="1" lang="zh-CN" altLang="en-US" dirty="0">
                <a:solidFill>
                  <a:srgbClr val="FF0000"/>
                </a:solidFill>
              </a:rPr>
              <a:t>战略决战时机的成熟</a:t>
            </a:r>
          </a:p>
          <a:p>
            <a:pPr lvl="1"/>
            <a:r>
              <a:rPr kumimoji="1" lang="zh-CN" altLang="en-US" dirty="0">
                <a:solidFill>
                  <a:srgbClr val="FF0000"/>
                </a:solidFill>
              </a:rPr>
              <a:t>辽沈、淮海、平津战役</a:t>
            </a:r>
          </a:p>
          <a:p>
            <a:pPr lvl="1"/>
            <a:r>
              <a:rPr kumimoji="1" lang="zh-CN" altLang="en-US" dirty="0">
                <a:solidFill>
                  <a:srgbClr val="FF0000"/>
                </a:solidFill>
              </a:rPr>
              <a:t>三大战役胜利的原因</a:t>
            </a:r>
          </a:p>
        </p:txBody>
      </p:sp>
    </p:spTree>
  </p:cSld>
  <p:clrMapOvr>
    <a:masterClrMapping/>
  </p:clrMapOvr>
  <p:transition spd="slow">
    <p:zoom dir="in"/>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47114">
                                            <p:txEl>
                                              <p:pRg st="6" end="6"/>
                                            </p:txEl>
                                          </p:spTgt>
                                        </p:tgtEl>
                                        <p:attrNameLst>
                                          <p:attrName>style.visibility</p:attrName>
                                        </p:attrNameLst>
                                      </p:cBhvr>
                                      <p:to>
                                        <p:strVal val="visible"/>
                                      </p:to>
                                    </p:set>
                                    <p:anim calcmode="lin" valueType="num">
                                      <p:cBhvr additive="base">
                                        <p:cTn id="7" dur="1000" fill="hold"/>
                                        <p:tgtEl>
                                          <p:spTgt spid="47114">
                                            <p:txEl>
                                              <p:pRg st="6" end="6"/>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47114">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114" grpId="0" uiExpand="1" build="p"/>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9157" name="Object 5"/>
          <p:cNvGraphicFramePr>
            <a:graphicFrameLocks noGrp="1" noChangeAspect="1"/>
          </p:cNvGraphicFramePr>
          <p:nvPr>
            <p:ph sz="half" idx="2"/>
          </p:nvPr>
        </p:nvGraphicFramePr>
        <p:xfrm>
          <a:off x="6319838" y="2716213"/>
          <a:ext cx="2422525" cy="2301875"/>
        </p:xfrm>
        <a:graphic>
          <a:graphicData uri="http://schemas.openxmlformats.org/presentationml/2006/ole">
            <mc:AlternateContent xmlns:mc="http://schemas.openxmlformats.org/markup-compatibility/2006">
              <mc:Choice xmlns:v="urn:schemas-microsoft-com:vml" Requires="v">
                <p:oleObj spid="_x0000_s3074" name="剪辑" r:id="rId4" imgW="1223280" imgH="1112760" progId="">
                  <p:embed/>
                </p:oleObj>
              </mc:Choice>
              <mc:Fallback>
                <p:oleObj name="剪辑" r:id="rId4" imgW="1223280" imgH="1112760" progId="">
                  <p:embed/>
                  <p:pic>
                    <p:nvPicPr>
                      <p:cNvPr id="0"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19838" y="2716213"/>
                        <a:ext cx="2422525" cy="23018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9158" name="Rectangle 6"/>
          <p:cNvSpPr>
            <a:spLocks noGrp="1" noChangeArrowheads="1"/>
          </p:cNvSpPr>
          <p:nvPr>
            <p:ph type="title"/>
          </p:nvPr>
        </p:nvSpPr>
        <p:spPr/>
        <p:txBody>
          <a:bodyPr/>
          <a:lstStyle/>
          <a:p>
            <a:r>
              <a:rPr kumimoji="1" lang="zh-CN" altLang="en-US" dirty="0">
                <a:solidFill>
                  <a:srgbClr val="FF0066"/>
                </a:solidFill>
              </a:rPr>
              <a:t>陈毅司令员说：</a:t>
            </a:r>
          </a:p>
        </p:txBody>
      </p:sp>
      <p:sp>
        <p:nvSpPr>
          <p:cNvPr id="49159" name="Rectangle 7"/>
          <p:cNvSpPr>
            <a:spLocks noGrp="1" noChangeArrowheads="1"/>
          </p:cNvSpPr>
          <p:nvPr>
            <p:ph type="body" sz="half" idx="1"/>
          </p:nvPr>
        </p:nvSpPr>
        <p:spPr>
          <a:xfrm>
            <a:off x="250825" y="1484313"/>
            <a:ext cx="6337300" cy="4506912"/>
          </a:xfrm>
        </p:spPr>
        <p:txBody>
          <a:bodyPr/>
          <a:lstStyle/>
          <a:p>
            <a:r>
              <a:rPr kumimoji="1" lang="zh-CN" altLang="en-US" sz="4000" dirty="0">
                <a:solidFill>
                  <a:srgbClr val="FF0066"/>
                </a:solidFill>
              </a:rPr>
              <a:t>淮海战役的胜利是人民群众用小车推出来的。</a:t>
            </a:r>
          </a:p>
          <a:p>
            <a:pPr lvl="1"/>
            <a:r>
              <a:rPr lang="zh-CN" altLang="en-US" sz="2400" dirty="0"/>
              <a:t>民兵和民工运送弹药</a:t>
            </a:r>
            <a:r>
              <a:rPr lang="en-US" altLang="zh-CN" sz="2400" dirty="0"/>
              <a:t>300</a:t>
            </a:r>
            <a:r>
              <a:rPr lang="zh-CN" altLang="en-US" sz="2400" dirty="0"/>
              <a:t>多万吨</a:t>
            </a:r>
          </a:p>
          <a:p>
            <a:pPr lvl="1"/>
            <a:r>
              <a:rPr lang="en-US" altLang="zh-CN" sz="2400" dirty="0"/>
              <a:t>5.7</a:t>
            </a:r>
            <a:r>
              <a:rPr lang="zh-CN" altLang="en-US" sz="2400" dirty="0"/>
              <a:t>亿斤粮食</a:t>
            </a:r>
          </a:p>
          <a:p>
            <a:pPr lvl="1"/>
            <a:r>
              <a:rPr lang="en-US" altLang="zh-CN" sz="2400" dirty="0"/>
              <a:t>165</a:t>
            </a:r>
            <a:r>
              <a:rPr lang="zh-CN" altLang="en-US" sz="2400" dirty="0"/>
              <a:t>万斤油盐</a:t>
            </a:r>
          </a:p>
          <a:p>
            <a:pPr lvl="1"/>
            <a:r>
              <a:rPr lang="en-US" altLang="zh-CN" sz="2400" dirty="0"/>
              <a:t>86</a:t>
            </a:r>
            <a:r>
              <a:rPr lang="zh-CN" altLang="en-US" sz="2400" dirty="0"/>
              <a:t>万斤猪肉</a:t>
            </a:r>
          </a:p>
          <a:p>
            <a:pPr lvl="1"/>
            <a:r>
              <a:rPr lang="zh-CN" altLang="en-US" sz="2400" dirty="0"/>
              <a:t>人民群众支前的小车就有</a:t>
            </a:r>
            <a:r>
              <a:rPr lang="en-US" altLang="zh-CN" sz="2400" dirty="0"/>
              <a:t>41</a:t>
            </a:r>
            <a:r>
              <a:rPr lang="zh-CN" altLang="en-US" sz="2400" dirty="0"/>
              <a:t>万辆，南京至北京，可排四列，为前线源源不断地提供粮食弹药等物资。</a:t>
            </a:r>
          </a:p>
        </p:txBody>
      </p:sp>
    </p:spTree>
  </p:cSld>
  <p:clrMapOvr>
    <a:masterClrMapping/>
  </p:clrMapOvr>
  <p:transition spd="slow">
    <p:pull dir="ld"/>
    <p:sndAc>
      <p:stSnd>
        <p:snd r:embed="rId3" name="TYPE.WAV"/>
      </p:stSnd>
    </p:sndAc>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ext Box 2"/>
          <p:cNvSpPr txBox="1">
            <a:spLocks noChangeArrowheads="1"/>
          </p:cNvSpPr>
          <p:nvPr/>
        </p:nvSpPr>
        <p:spPr bwMode="auto">
          <a:xfrm>
            <a:off x="395288" y="0"/>
            <a:ext cx="7648575" cy="701675"/>
          </a:xfrm>
          <a:prstGeom prst="rect">
            <a:avLst/>
          </a:prstGeom>
          <a:noFill/>
          <a:ln w="9525">
            <a:noFill/>
            <a:miter lim="800000"/>
            <a:headEnd/>
            <a:tailEnd/>
          </a:ln>
          <a:effectLst/>
        </p:spPr>
        <p:txBody>
          <a:bodyPr>
            <a:spAutoFit/>
          </a:bodyPr>
          <a:lstStyle/>
          <a:p>
            <a:pPr>
              <a:spcBef>
                <a:spcPct val="50000"/>
              </a:spcBef>
            </a:pPr>
            <a:r>
              <a:rPr lang="en-US" altLang="zh-CN" sz="4000">
                <a:solidFill>
                  <a:schemeClr val="accent2"/>
                </a:solidFill>
                <a:latin typeface="微软雅黑" pitchFamily="34" charset="-122"/>
              </a:rPr>
              <a:t>      </a:t>
            </a:r>
            <a:r>
              <a:rPr lang="zh-CN" altLang="en-US" sz="4000">
                <a:solidFill>
                  <a:schemeClr val="accent2"/>
                </a:solidFill>
                <a:latin typeface="微软雅黑" pitchFamily="34" charset="-122"/>
              </a:rPr>
              <a:t>战略反攻和战略决战</a:t>
            </a:r>
          </a:p>
        </p:txBody>
      </p:sp>
      <p:sp>
        <p:nvSpPr>
          <p:cNvPr id="50179" name="Text Box 3"/>
          <p:cNvSpPr txBox="1">
            <a:spLocks noChangeArrowheads="1"/>
          </p:cNvSpPr>
          <p:nvPr/>
        </p:nvSpPr>
        <p:spPr bwMode="auto">
          <a:xfrm>
            <a:off x="468313" y="474663"/>
            <a:ext cx="8285162" cy="701675"/>
          </a:xfrm>
          <a:prstGeom prst="rect">
            <a:avLst/>
          </a:prstGeom>
          <a:noFill/>
          <a:ln w="9525">
            <a:noFill/>
            <a:miter lim="800000"/>
            <a:headEnd/>
            <a:tailEnd/>
          </a:ln>
          <a:effectLst/>
        </p:spPr>
        <p:txBody>
          <a:bodyPr>
            <a:spAutoFit/>
          </a:bodyPr>
          <a:lstStyle/>
          <a:p>
            <a:pPr>
              <a:spcBef>
                <a:spcPct val="50000"/>
              </a:spcBef>
            </a:pPr>
            <a:r>
              <a:rPr lang="zh-CN" altLang="en-US" sz="4000">
                <a:solidFill>
                  <a:schemeClr val="accent2"/>
                </a:solidFill>
                <a:latin typeface="微软雅黑" pitchFamily="34" charset="-122"/>
              </a:rPr>
              <a:t>时间、作战方针和战果简表</a:t>
            </a:r>
          </a:p>
        </p:txBody>
      </p:sp>
      <p:graphicFrame>
        <p:nvGraphicFramePr>
          <p:cNvPr id="50180" name="Object 4"/>
          <p:cNvGraphicFramePr>
            <a:graphicFrameLocks noChangeAspect="1"/>
          </p:cNvGraphicFramePr>
          <p:nvPr/>
        </p:nvGraphicFramePr>
        <p:xfrm>
          <a:off x="468313" y="1484313"/>
          <a:ext cx="8264525" cy="5164137"/>
        </p:xfrm>
        <a:graphic>
          <a:graphicData uri="http://schemas.openxmlformats.org/presentationml/2006/ole">
            <mc:AlternateContent xmlns:mc="http://schemas.openxmlformats.org/markup-compatibility/2006">
              <mc:Choice xmlns:v="urn:schemas-microsoft-com:vml" Requires="v">
                <p:oleObj spid="_x0000_s4098" name="文档" r:id="rId3" imgW="8270280" imgH="5165640" progId="Word.Document.8">
                  <p:embed/>
                </p:oleObj>
              </mc:Choice>
              <mc:Fallback>
                <p:oleObj name="文档" r:id="rId3" imgW="8270280" imgH="5165640" progId="Word.Document.8">
                  <p:embed/>
                  <p:pic>
                    <p:nvPicPr>
                      <p:cNvPr id="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8313" y="1484313"/>
                        <a:ext cx="8264525" cy="51641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0181" name="Text Box 5"/>
          <p:cNvSpPr txBox="1">
            <a:spLocks noChangeArrowheads="1"/>
          </p:cNvSpPr>
          <p:nvPr/>
        </p:nvSpPr>
        <p:spPr bwMode="auto">
          <a:xfrm>
            <a:off x="957263" y="2254250"/>
            <a:ext cx="952500" cy="946150"/>
          </a:xfrm>
          <a:prstGeom prst="rect">
            <a:avLst/>
          </a:prstGeom>
          <a:noFill/>
          <a:ln w="9525">
            <a:noFill/>
            <a:miter lim="800000"/>
            <a:headEnd/>
            <a:tailEnd/>
          </a:ln>
          <a:effectLst/>
        </p:spPr>
        <p:txBody>
          <a:bodyPr>
            <a:spAutoFit/>
          </a:bodyPr>
          <a:lstStyle/>
          <a:p>
            <a:pPr>
              <a:spcBef>
                <a:spcPct val="50000"/>
              </a:spcBef>
            </a:pPr>
            <a:r>
              <a:rPr lang="zh-CN" altLang="en-US" sz="2800">
                <a:latin typeface="微软雅黑" pitchFamily="34" charset="-122"/>
              </a:rPr>
              <a:t>战略</a:t>
            </a:r>
            <a:r>
              <a:rPr lang="zh-CN" altLang="en-US" sz="2800" b="1">
                <a:latin typeface="微软雅黑" pitchFamily="34" charset="-122"/>
              </a:rPr>
              <a:t>          </a:t>
            </a:r>
            <a:r>
              <a:rPr lang="zh-CN" altLang="en-US" sz="2800">
                <a:latin typeface="微软雅黑" pitchFamily="34" charset="-122"/>
              </a:rPr>
              <a:t>反攻</a:t>
            </a:r>
            <a:endParaRPr lang="zh-CN" altLang="en-US" sz="2400">
              <a:latin typeface="微软雅黑" pitchFamily="34" charset="-122"/>
            </a:endParaRPr>
          </a:p>
        </p:txBody>
      </p:sp>
      <p:sp>
        <p:nvSpPr>
          <p:cNvPr id="50182" name="Text Box 6"/>
          <p:cNvSpPr txBox="1">
            <a:spLocks noChangeArrowheads="1"/>
          </p:cNvSpPr>
          <p:nvPr/>
        </p:nvSpPr>
        <p:spPr bwMode="auto">
          <a:xfrm>
            <a:off x="2484438" y="1412875"/>
            <a:ext cx="1117600" cy="641350"/>
          </a:xfrm>
          <a:prstGeom prst="rect">
            <a:avLst/>
          </a:prstGeom>
          <a:noFill/>
          <a:ln w="9525">
            <a:noFill/>
            <a:miter lim="800000"/>
            <a:headEnd/>
            <a:tailEnd/>
          </a:ln>
          <a:effectLst/>
        </p:spPr>
        <p:txBody>
          <a:bodyPr>
            <a:spAutoFit/>
          </a:bodyPr>
          <a:lstStyle/>
          <a:p>
            <a:pPr>
              <a:spcBef>
                <a:spcPct val="50000"/>
              </a:spcBef>
            </a:pPr>
            <a:r>
              <a:rPr lang="zh-CN" altLang="en-US" sz="3600">
                <a:latin typeface="微软雅黑" pitchFamily="34" charset="-122"/>
              </a:rPr>
              <a:t>时间</a:t>
            </a:r>
          </a:p>
        </p:txBody>
      </p:sp>
      <p:sp>
        <p:nvSpPr>
          <p:cNvPr id="50183" name="Text Box 7"/>
          <p:cNvSpPr txBox="1">
            <a:spLocks noChangeArrowheads="1"/>
          </p:cNvSpPr>
          <p:nvPr/>
        </p:nvSpPr>
        <p:spPr bwMode="auto">
          <a:xfrm>
            <a:off x="4198938" y="1463675"/>
            <a:ext cx="2371725" cy="641350"/>
          </a:xfrm>
          <a:prstGeom prst="rect">
            <a:avLst/>
          </a:prstGeom>
          <a:noFill/>
          <a:ln w="9525">
            <a:noFill/>
            <a:miter lim="800000"/>
            <a:headEnd/>
            <a:tailEnd/>
          </a:ln>
          <a:effectLst/>
        </p:spPr>
        <p:txBody>
          <a:bodyPr>
            <a:spAutoFit/>
          </a:bodyPr>
          <a:lstStyle/>
          <a:p>
            <a:pPr>
              <a:spcBef>
                <a:spcPct val="50000"/>
              </a:spcBef>
            </a:pPr>
            <a:r>
              <a:rPr lang="zh-CN" altLang="en-US" sz="3600">
                <a:latin typeface="微软雅黑" pitchFamily="34" charset="-122"/>
              </a:rPr>
              <a:t>作战方针</a:t>
            </a:r>
          </a:p>
        </p:txBody>
      </p:sp>
      <p:sp>
        <p:nvSpPr>
          <p:cNvPr id="50184" name="Text Box 8"/>
          <p:cNvSpPr txBox="1">
            <a:spLocks noChangeArrowheads="1"/>
          </p:cNvSpPr>
          <p:nvPr/>
        </p:nvSpPr>
        <p:spPr bwMode="auto">
          <a:xfrm>
            <a:off x="6164263" y="1371600"/>
            <a:ext cx="406400" cy="457200"/>
          </a:xfrm>
          <a:prstGeom prst="rect">
            <a:avLst/>
          </a:prstGeom>
          <a:noFill/>
          <a:ln w="9525">
            <a:noFill/>
            <a:miter lim="800000"/>
            <a:headEnd/>
            <a:tailEnd/>
          </a:ln>
          <a:effectLst/>
        </p:spPr>
        <p:txBody>
          <a:bodyPr>
            <a:spAutoFit/>
          </a:bodyPr>
          <a:lstStyle/>
          <a:p>
            <a:pPr>
              <a:spcBef>
                <a:spcPct val="50000"/>
              </a:spcBef>
            </a:pPr>
            <a:endParaRPr lang="zh-CN" altLang="zh-CN" sz="2400">
              <a:latin typeface="微软雅黑" pitchFamily="34" charset="-122"/>
            </a:endParaRPr>
          </a:p>
        </p:txBody>
      </p:sp>
      <p:sp>
        <p:nvSpPr>
          <p:cNvPr id="50185" name="Text Box 9"/>
          <p:cNvSpPr txBox="1">
            <a:spLocks noChangeArrowheads="1"/>
          </p:cNvSpPr>
          <p:nvPr/>
        </p:nvSpPr>
        <p:spPr bwMode="auto">
          <a:xfrm>
            <a:off x="6926263" y="1446213"/>
            <a:ext cx="1117600" cy="641350"/>
          </a:xfrm>
          <a:prstGeom prst="rect">
            <a:avLst/>
          </a:prstGeom>
          <a:noFill/>
          <a:ln w="9525">
            <a:noFill/>
            <a:miter lim="800000"/>
            <a:headEnd/>
            <a:tailEnd/>
          </a:ln>
          <a:effectLst/>
        </p:spPr>
        <p:txBody>
          <a:bodyPr>
            <a:spAutoFit/>
          </a:bodyPr>
          <a:lstStyle/>
          <a:p>
            <a:pPr>
              <a:spcBef>
                <a:spcPct val="50000"/>
              </a:spcBef>
            </a:pPr>
            <a:r>
              <a:rPr lang="zh-CN" altLang="en-US" sz="3600">
                <a:latin typeface="微软雅黑" pitchFamily="34" charset="-122"/>
              </a:rPr>
              <a:t>战果</a:t>
            </a:r>
          </a:p>
        </p:txBody>
      </p:sp>
      <p:sp>
        <p:nvSpPr>
          <p:cNvPr id="50186" name="Text Box 10"/>
          <p:cNvSpPr txBox="1">
            <a:spLocks noChangeArrowheads="1"/>
          </p:cNvSpPr>
          <p:nvPr/>
        </p:nvSpPr>
        <p:spPr bwMode="auto">
          <a:xfrm>
            <a:off x="7648575" y="1481138"/>
            <a:ext cx="1203325" cy="579437"/>
          </a:xfrm>
          <a:prstGeom prst="rect">
            <a:avLst/>
          </a:prstGeom>
          <a:noFill/>
          <a:ln w="9525">
            <a:noFill/>
            <a:miter lim="800000"/>
            <a:headEnd/>
            <a:tailEnd/>
          </a:ln>
          <a:effectLst/>
        </p:spPr>
        <p:txBody>
          <a:bodyPr>
            <a:spAutoFit/>
          </a:bodyPr>
          <a:lstStyle/>
          <a:p>
            <a:pPr>
              <a:spcBef>
                <a:spcPct val="50000"/>
              </a:spcBef>
            </a:pPr>
            <a:endParaRPr lang="zh-CN" altLang="zh-CN" sz="3200">
              <a:latin typeface="微软雅黑" pitchFamily="34" charset="-122"/>
            </a:endParaRPr>
          </a:p>
        </p:txBody>
      </p:sp>
      <p:sp>
        <p:nvSpPr>
          <p:cNvPr id="50187" name="Text Box 11"/>
          <p:cNvSpPr txBox="1">
            <a:spLocks noChangeArrowheads="1"/>
          </p:cNvSpPr>
          <p:nvPr/>
        </p:nvSpPr>
        <p:spPr bwMode="auto">
          <a:xfrm>
            <a:off x="2411413" y="2349500"/>
            <a:ext cx="1355725" cy="822325"/>
          </a:xfrm>
          <a:prstGeom prst="rect">
            <a:avLst/>
          </a:prstGeom>
          <a:noFill/>
          <a:ln w="9525">
            <a:noFill/>
            <a:miter lim="800000"/>
            <a:headEnd/>
            <a:tailEnd/>
          </a:ln>
          <a:effectLst/>
        </p:spPr>
        <p:txBody>
          <a:bodyPr>
            <a:spAutoFit/>
          </a:bodyPr>
          <a:lstStyle/>
          <a:p>
            <a:pPr>
              <a:spcBef>
                <a:spcPct val="50000"/>
              </a:spcBef>
            </a:pPr>
            <a:r>
              <a:rPr lang="en-US" altLang="zh-CN" sz="2400">
                <a:solidFill>
                  <a:srgbClr val="FF0066"/>
                </a:solidFill>
                <a:latin typeface="微软雅黑" pitchFamily="34" charset="-122"/>
              </a:rPr>
              <a:t>1947</a:t>
            </a:r>
            <a:r>
              <a:rPr lang="zh-CN" altLang="en-US" sz="2400">
                <a:solidFill>
                  <a:srgbClr val="FF0066"/>
                </a:solidFill>
                <a:latin typeface="微软雅黑" pitchFamily="34" charset="-122"/>
              </a:rPr>
              <a:t>年          </a:t>
            </a:r>
            <a:r>
              <a:rPr lang="en-US" altLang="zh-CN" sz="2400">
                <a:solidFill>
                  <a:srgbClr val="FF0066"/>
                </a:solidFill>
                <a:latin typeface="微软雅黑" pitchFamily="34" charset="-122"/>
              </a:rPr>
              <a:t>6</a:t>
            </a:r>
            <a:r>
              <a:rPr lang="zh-CN" altLang="en-US" sz="2400">
                <a:solidFill>
                  <a:srgbClr val="FF0066"/>
                </a:solidFill>
                <a:latin typeface="微软雅黑" pitchFamily="34" charset="-122"/>
              </a:rPr>
              <a:t>月底</a:t>
            </a:r>
          </a:p>
        </p:txBody>
      </p:sp>
      <p:sp>
        <p:nvSpPr>
          <p:cNvPr id="50188" name="Text Box 12"/>
          <p:cNvSpPr txBox="1">
            <a:spLocks noChangeArrowheads="1"/>
          </p:cNvSpPr>
          <p:nvPr/>
        </p:nvSpPr>
        <p:spPr bwMode="auto">
          <a:xfrm>
            <a:off x="2124075" y="3429000"/>
            <a:ext cx="1727200" cy="822325"/>
          </a:xfrm>
          <a:prstGeom prst="rect">
            <a:avLst/>
          </a:prstGeom>
          <a:noFill/>
          <a:ln w="9525">
            <a:noFill/>
            <a:miter lim="800000"/>
            <a:headEnd/>
            <a:tailEnd/>
          </a:ln>
          <a:effectLst/>
        </p:spPr>
        <p:txBody>
          <a:bodyPr>
            <a:spAutoFit/>
          </a:bodyPr>
          <a:lstStyle/>
          <a:p>
            <a:pPr>
              <a:spcBef>
                <a:spcPct val="50000"/>
              </a:spcBef>
            </a:pPr>
            <a:r>
              <a:rPr lang="en-US" altLang="zh-CN" sz="2400">
                <a:solidFill>
                  <a:srgbClr val="FF0066"/>
                </a:solidFill>
                <a:latin typeface="微软雅黑" pitchFamily="34" charset="-122"/>
              </a:rPr>
              <a:t>1948</a:t>
            </a:r>
            <a:r>
              <a:rPr lang="zh-CN" altLang="en-US" sz="2400">
                <a:solidFill>
                  <a:srgbClr val="FF0066"/>
                </a:solidFill>
                <a:latin typeface="微软雅黑" pitchFamily="34" charset="-122"/>
              </a:rPr>
              <a:t>年</a:t>
            </a:r>
            <a:r>
              <a:rPr lang="en-US" altLang="zh-CN" sz="2400">
                <a:solidFill>
                  <a:srgbClr val="FF0066"/>
                </a:solidFill>
                <a:latin typeface="微软雅黑" pitchFamily="34" charset="-122"/>
              </a:rPr>
              <a:t>9</a:t>
            </a:r>
            <a:r>
              <a:rPr lang="zh-CN" altLang="en-US" sz="2400">
                <a:solidFill>
                  <a:srgbClr val="FF0066"/>
                </a:solidFill>
                <a:latin typeface="微软雅黑" pitchFamily="34" charset="-122"/>
              </a:rPr>
              <a:t>月─ </a:t>
            </a:r>
            <a:r>
              <a:rPr lang="en-US" altLang="zh-CN" sz="2400">
                <a:solidFill>
                  <a:srgbClr val="FF0066"/>
                </a:solidFill>
                <a:latin typeface="微软雅黑" pitchFamily="34" charset="-122"/>
              </a:rPr>
              <a:t>11</a:t>
            </a:r>
            <a:r>
              <a:rPr lang="zh-CN" altLang="en-US" sz="2400">
                <a:solidFill>
                  <a:srgbClr val="FF0066"/>
                </a:solidFill>
                <a:latin typeface="微软雅黑" pitchFamily="34" charset="-122"/>
              </a:rPr>
              <a:t>月</a:t>
            </a:r>
          </a:p>
        </p:txBody>
      </p:sp>
      <p:sp>
        <p:nvSpPr>
          <p:cNvPr id="50189" name="Text Box 13"/>
          <p:cNvSpPr txBox="1">
            <a:spLocks noChangeArrowheads="1"/>
          </p:cNvSpPr>
          <p:nvPr/>
        </p:nvSpPr>
        <p:spPr bwMode="auto">
          <a:xfrm>
            <a:off x="2124075" y="4437063"/>
            <a:ext cx="1946275" cy="822325"/>
          </a:xfrm>
          <a:prstGeom prst="rect">
            <a:avLst/>
          </a:prstGeom>
          <a:noFill/>
          <a:ln w="9525">
            <a:noFill/>
            <a:miter lim="800000"/>
            <a:headEnd/>
            <a:tailEnd/>
          </a:ln>
          <a:effectLst/>
        </p:spPr>
        <p:txBody>
          <a:bodyPr>
            <a:spAutoFit/>
          </a:bodyPr>
          <a:lstStyle/>
          <a:p>
            <a:pPr>
              <a:spcBef>
                <a:spcPct val="50000"/>
              </a:spcBef>
            </a:pPr>
            <a:r>
              <a:rPr lang="en-US" altLang="zh-CN" sz="2400">
                <a:solidFill>
                  <a:srgbClr val="FF0066"/>
                </a:solidFill>
                <a:latin typeface="微软雅黑" pitchFamily="34" charset="-122"/>
              </a:rPr>
              <a:t>1948</a:t>
            </a:r>
            <a:r>
              <a:rPr lang="zh-CN" altLang="en-US" sz="2400">
                <a:solidFill>
                  <a:srgbClr val="FF0066"/>
                </a:solidFill>
                <a:latin typeface="微软雅黑" pitchFamily="34" charset="-122"/>
              </a:rPr>
              <a:t>年</a:t>
            </a:r>
            <a:r>
              <a:rPr lang="en-US" altLang="zh-CN" sz="2400">
                <a:solidFill>
                  <a:srgbClr val="FF0066"/>
                </a:solidFill>
                <a:latin typeface="微软雅黑" pitchFamily="34" charset="-122"/>
              </a:rPr>
              <a:t>11</a:t>
            </a:r>
            <a:r>
              <a:rPr lang="zh-CN" altLang="en-US" sz="2400">
                <a:solidFill>
                  <a:srgbClr val="FF0066"/>
                </a:solidFill>
                <a:latin typeface="微软雅黑" pitchFamily="34" charset="-122"/>
              </a:rPr>
              <a:t>月─ </a:t>
            </a:r>
            <a:r>
              <a:rPr lang="en-US" altLang="zh-CN" sz="2400">
                <a:solidFill>
                  <a:srgbClr val="FF0066"/>
                </a:solidFill>
                <a:latin typeface="微软雅黑" pitchFamily="34" charset="-122"/>
              </a:rPr>
              <a:t>49</a:t>
            </a:r>
            <a:r>
              <a:rPr lang="zh-CN" altLang="en-US" sz="2400">
                <a:solidFill>
                  <a:srgbClr val="FF0066"/>
                </a:solidFill>
                <a:latin typeface="微软雅黑" pitchFamily="34" charset="-122"/>
              </a:rPr>
              <a:t>年</a:t>
            </a:r>
            <a:r>
              <a:rPr lang="en-US" altLang="zh-CN" sz="2400">
                <a:solidFill>
                  <a:srgbClr val="FF0066"/>
                </a:solidFill>
                <a:latin typeface="微软雅黑" pitchFamily="34" charset="-122"/>
              </a:rPr>
              <a:t>1</a:t>
            </a:r>
            <a:r>
              <a:rPr lang="zh-CN" altLang="en-US" sz="2400">
                <a:solidFill>
                  <a:srgbClr val="FF0066"/>
                </a:solidFill>
                <a:latin typeface="微软雅黑" pitchFamily="34" charset="-122"/>
              </a:rPr>
              <a:t>月</a:t>
            </a:r>
          </a:p>
        </p:txBody>
      </p:sp>
      <p:sp>
        <p:nvSpPr>
          <p:cNvPr id="50190" name="Text Box 14"/>
          <p:cNvSpPr txBox="1">
            <a:spLocks noChangeArrowheads="1"/>
          </p:cNvSpPr>
          <p:nvPr/>
        </p:nvSpPr>
        <p:spPr bwMode="auto">
          <a:xfrm>
            <a:off x="2205038" y="5435600"/>
            <a:ext cx="1946275" cy="822325"/>
          </a:xfrm>
          <a:prstGeom prst="rect">
            <a:avLst/>
          </a:prstGeom>
          <a:noFill/>
          <a:ln w="9525">
            <a:noFill/>
            <a:miter lim="800000"/>
            <a:headEnd/>
            <a:tailEnd/>
          </a:ln>
          <a:effectLst/>
        </p:spPr>
        <p:txBody>
          <a:bodyPr>
            <a:spAutoFit/>
          </a:bodyPr>
          <a:lstStyle/>
          <a:p>
            <a:pPr>
              <a:spcBef>
                <a:spcPct val="50000"/>
              </a:spcBef>
            </a:pPr>
            <a:r>
              <a:rPr lang="en-US" altLang="zh-CN" sz="2400">
                <a:solidFill>
                  <a:srgbClr val="FF0066"/>
                </a:solidFill>
                <a:latin typeface="微软雅黑" pitchFamily="34" charset="-122"/>
              </a:rPr>
              <a:t>1948</a:t>
            </a:r>
            <a:r>
              <a:rPr lang="zh-CN" altLang="en-US" sz="2400">
                <a:solidFill>
                  <a:srgbClr val="FF0066"/>
                </a:solidFill>
                <a:latin typeface="微软雅黑" pitchFamily="34" charset="-122"/>
              </a:rPr>
              <a:t>年</a:t>
            </a:r>
            <a:r>
              <a:rPr lang="en-US" altLang="zh-CN" sz="2400">
                <a:solidFill>
                  <a:srgbClr val="FF0066"/>
                </a:solidFill>
                <a:latin typeface="微软雅黑" pitchFamily="34" charset="-122"/>
              </a:rPr>
              <a:t>11</a:t>
            </a:r>
            <a:r>
              <a:rPr lang="zh-CN" altLang="en-US" sz="2400">
                <a:solidFill>
                  <a:srgbClr val="FF0066"/>
                </a:solidFill>
                <a:latin typeface="微软雅黑" pitchFamily="34" charset="-122"/>
              </a:rPr>
              <a:t>月─ </a:t>
            </a:r>
            <a:r>
              <a:rPr lang="en-US" altLang="zh-CN" sz="2400">
                <a:solidFill>
                  <a:srgbClr val="FF0066"/>
                </a:solidFill>
                <a:latin typeface="微软雅黑" pitchFamily="34" charset="-122"/>
              </a:rPr>
              <a:t>49</a:t>
            </a:r>
            <a:r>
              <a:rPr lang="zh-CN" altLang="en-US" sz="2400">
                <a:solidFill>
                  <a:srgbClr val="FF0066"/>
                </a:solidFill>
                <a:latin typeface="微软雅黑" pitchFamily="34" charset="-122"/>
              </a:rPr>
              <a:t>年</a:t>
            </a:r>
            <a:r>
              <a:rPr lang="en-US" altLang="zh-CN" sz="2400">
                <a:solidFill>
                  <a:srgbClr val="FF0066"/>
                </a:solidFill>
                <a:latin typeface="微软雅黑" pitchFamily="34" charset="-122"/>
              </a:rPr>
              <a:t>1</a:t>
            </a:r>
            <a:r>
              <a:rPr lang="zh-CN" altLang="en-US" sz="2400">
                <a:solidFill>
                  <a:srgbClr val="FF0066"/>
                </a:solidFill>
                <a:latin typeface="微软雅黑" pitchFamily="34" charset="-122"/>
              </a:rPr>
              <a:t>月</a:t>
            </a:r>
          </a:p>
        </p:txBody>
      </p:sp>
      <p:sp>
        <p:nvSpPr>
          <p:cNvPr id="50191" name="Text Box 15"/>
          <p:cNvSpPr txBox="1">
            <a:spLocks noChangeArrowheads="1"/>
          </p:cNvSpPr>
          <p:nvPr/>
        </p:nvSpPr>
        <p:spPr bwMode="auto">
          <a:xfrm>
            <a:off x="687388" y="3838575"/>
            <a:ext cx="733425" cy="2216150"/>
          </a:xfrm>
          <a:prstGeom prst="rect">
            <a:avLst/>
          </a:prstGeom>
          <a:noFill/>
          <a:ln w="9525">
            <a:noFill/>
            <a:miter lim="800000"/>
            <a:headEnd/>
            <a:tailEnd/>
          </a:ln>
          <a:effectLst/>
        </p:spPr>
        <p:txBody>
          <a:bodyPr vert="eaVert">
            <a:spAutoFit/>
          </a:bodyPr>
          <a:lstStyle/>
          <a:p>
            <a:pPr>
              <a:spcBef>
                <a:spcPct val="50000"/>
              </a:spcBef>
            </a:pPr>
            <a:r>
              <a:rPr lang="zh-CN" altLang="en-US" sz="3600">
                <a:latin typeface="微软雅黑" pitchFamily="34" charset="-122"/>
              </a:rPr>
              <a:t>战略决战</a:t>
            </a:r>
          </a:p>
        </p:txBody>
      </p:sp>
      <p:sp>
        <p:nvSpPr>
          <p:cNvPr id="50192" name="Text Box 16"/>
          <p:cNvSpPr txBox="1">
            <a:spLocks noChangeArrowheads="1"/>
          </p:cNvSpPr>
          <p:nvPr/>
        </p:nvSpPr>
        <p:spPr bwMode="auto">
          <a:xfrm>
            <a:off x="1476375" y="3284538"/>
            <a:ext cx="576263" cy="946150"/>
          </a:xfrm>
          <a:prstGeom prst="rect">
            <a:avLst/>
          </a:prstGeom>
          <a:noFill/>
          <a:ln w="9525">
            <a:noFill/>
            <a:miter lim="800000"/>
            <a:headEnd/>
            <a:tailEnd/>
          </a:ln>
          <a:effectLst/>
        </p:spPr>
        <p:txBody>
          <a:bodyPr>
            <a:spAutoFit/>
          </a:bodyPr>
          <a:lstStyle/>
          <a:p>
            <a:pPr>
              <a:spcBef>
                <a:spcPct val="50000"/>
              </a:spcBef>
            </a:pPr>
            <a:r>
              <a:rPr lang="zh-CN" altLang="en-US" sz="2800">
                <a:solidFill>
                  <a:srgbClr val="FF0066"/>
                </a:solidFill>
                <a:latin typeface="微软雅黑" pitchFamily="34" charset="-122"/>
              </a:rPr>
              <a:t>辽沈</a:t>
            </a:r>
          </a:p>
        </p:txBody>
      </p:sp>
      <p:sp>
        <p:nvSpPr>
          <p:cNvPr id="50193" name="Text Box 17"/>
          <p:cNvSpPr txBox="1">
            <a:spLocks noChangeArrowheads="1"/>
          </p:cNvSpPr>
          <p:nvPr/>
        </p:nvSpPr>
        <p:spPr bwMode="auto">
          <a:xfrm>
            <a:off x="1403350" y="4437063"/>
            <a:ext cx="611188" cy="1150937"/>
          </a:xfrm>
          <a:prstGeom prst="rect">
            <a:avLst/>
          </a:prstGeom>
          <a:noFill/>
          <a:ln w="9525">
            <a:noFill/>
            <a:miter lim="800000"/>
            <a:headEnd/>
            <a:tailEnd/>
          </a:ln>
          <a:effectLst/>
        </p:spPr>
        <p:txBody>
          <a:bodyPr vert="eaVert">
            <a:spAutoFit/>
          </a:bodyPr>
          <a:lstStyle/>
          <a:p>
            <a:pPr>
              <a:spcBef>
                <a:spcPct val="50000"/>
              </a:spcBef>
            </a:pPr>
            <a:r>
              <a:rPr lang="zh-CN" altLang="en-US" sz="2800">
                <a:solidFill>
                  <a:srgbClr val="FF0066"/>
                </a:solidFill>
                <a:latin typeface="微软雅黑" pitchFamily="34" charset="-122"/>
              </a:rPr>
              <a:t>淮海</a:t>
            </a:r>
          </a:p>
        </p:txBody>
      </p:sp>
      <p:sp>
        <p:nvSpPr>
          <p:cNvPr id="50194" name="Text Box 18"/>
          <p:cNvSpPr txBox="1">
            <a:spLocks noChangeArrowheads="1"/>
          </p:cNvSpPr>
          <p:nvPr/>
        </p:nvSpPr>
        <p:spPr bwMode="auto">
          <a:xfrm>
            <a:off x="1403350" y="5445125"/>
            <a:ext cx="611188" cy="1201738"/>
          </a:xfrm>
          <a:prstGeom prst="rect">
            <a:avLst/>
          </a:prstGeom>
          <a:noFill/>
          <a:ln w="9525">
            <a:noFill/>
            <a:miter lim="800000"/>
            <a:headEnd/>
            <a:tailEnd/>
          </a:ln>
          <a:effectLst/>
        </p:spPr>
        <p:txBody>
          <a:bodyPr vert="eaVert">
            <a:spAutoFit/>
          </a:bodyPr>
          <a:lstStyle/>
          <a:p>
            <a:pPr>
              <a:spcBef>
                <a:spcPct val="50000"/>
              </a:spcBef>
            </a:pPr>
            <a:r>
              <a:rPr lang="zh-CN" altLang="en-US" sz="2800">
                <a:solidFill>
                  <a:srgbClr val="FF0066"/>
                </a:solidFill>
                <a:latin typeface="微软雅黑" pitchFamily="34" charset="-122"/>
              </a:rPr>
              <a:t>平津</a:t>
            </a:r>
          </a:p>
        </p:txBody>
      </p:sp>
      <p:grpSp>
        <p:nvGrpSpPr>
          <p:cNvPr id="50195" name="Group 19"/>
          <p:cNvGrpSpPr>
            <a:grpSpLocks/>
          </p:cNvGrpSpPr>
          <p:nvPr/>
        </p:nvGrpSpPr>
        <p:grpSpPr bwMode="auto">
          <a:xfrm>
            <a:off x="4140200" y="2349500"/>
            <a:ext cx="4068763" cy="1006475"/>
            <a:chOff x="2645" y="1382"/>
            <a:chExt cx="2563" cy="634"/>
          </a:xfrm>
        </p:grpSpPr>
        <p:sp>
          <p:nvSpPr>
            <p:cNvPr id="50196" name="Text Box 20"/>
            <p:cNvSpPr txBox="1">
              <a:spLocks noChangeArrowheads="1"/>
            </p:cNvSpPr>
            <p:nvPr/>
          </p:nvSpPr>
          <p:spPr bwMode="auto">
            <a:xfrm>
              <a:off x="2645" y="1382"/>
              <a:ext cx="1494" cy="634"/>
            </a:xfrm>
            <a:prstGeom prst="rect">
              <a:avLst/>
            </a:prstGeom>
            <a:noFill/>
            <a:ln w="9525">
              <a:noFill/>
              <a:miter lim="800000"/>
              <a:headEnd/>
              <a:tailEnd/>
            </a:ln>
            <a:effectLst/>
          </p:spPr>
          <p:txBody>
            <a:bodyPr>
              <a:spAutoFit/>
            </a:bodyPr>
            <a:lstStyle/>
            <a:p>
              <a:pPr>
                <a:spcBef>
                  <a:spcPct val="50000"/>
                </a:spcBef>
              </a:pPr>
              <a:r>
                <a:rPr lang="zh-CN" altLang="en-US" sz="2000">
                  <a:solidFill>
                    <a:srgbClr val="FF0066"/>
                  </a:solidFill>
                  <a:latin typeface="微软雅黑" pitchFamily="34" charset="-122"/>
                </a:rPr>
                <a:t>主攻中原：“三军 配合、两翼牵制”。 全国性反攻。</a:t>
              </a:r>
            </a:p>
          </p:txBody>
        </p:sp>
        <p:sp>
          <p:nvSpPr>
            <p:cNvPr id="50197" name="Text Box 21"/>
            <p:cNvSpPr txBox="1">
              <a:spLocks noChangeArrowheads="1"/>
            </p:cNvSpPr>
            <p:nvPr/>
          </p:nvSpPr>
          <p:spPr bwMode="auto">
            <a:xfrm>
              <a:off x="4238" y="1491"/>
              <a:ext cx="970" cy="442"/>
            </a:xfrm>
            <a:prstGeom prst="rect">
              <a:avLst/>
            </a:prstGeom>
            <a:noFill/>
            <a:ln w="9525">
              <a:noFill/>
              <a:miter lim="800000"/>
              <a:headEnd/>
              <a:tailEnd/>
            </a:ln>
            <a:effectLst/>
          </p:spPr>
          <p:txBody>
            <a:bodyPr>
              <a:spAutoFit/>
            </a:bodyPr>
            <a:lstStyle/>
            <a:p>
              <a:pPr>
                <a:spcBef>
                  <a:spcPct val="50000"/>
                </a:spcBef>
              </a:pPr>
              <a:r>
                <a:rPr lang="zh-CN" altLang="en-US" sz="2000">
                  <a:solidFill>
                    <a:srgbClr val="FF0066"/>
                  </a:solidFill>
                  <a:latin typeface="微软雅黑" pitchFamily="34" charset="-122"/>
                </a:rPr>
                <a:t>敌军被迫实行重点防御</a:t>
              </a:r>
            </a:p>
          </p:txBody>
        </p:sp>
      </p:grpSp>
      <p:grpSp>
        <p:nvGrpSpPr>
          <p:cNvPr id="50198" name="Group 22"/>
          <p:cNvGrpSpPr>
            <a:grpSpLocks/>
          </p:cNvGrpSpPr>
          <p:nvPr/>
        </p:nvGrpSpPr>
        <p:grpSpPr bwMode="auto">
          <a:xfrm>
            <a:off x="4427538" y="3429000"/>
            <a:ext cx="3573462" cy="822325"/>
            <a:chOff x="2816" y="2125"/>
            <a:chExt cx="2251" cy="518"/>
          </a:xfrm>
        </p:grpSpPr>
        <p:sp>
          <p:nvSpPr>
            <p:cNvPr id="50199" name="Text Box 23"/>
            <p:cNvSpPr txBox="1">
              <a:spLocks noChangeArrowheads="1"/>
            </p:cNvSpPr>
            <p:nvPr/>
          </p:nvSpPr>
          <p:spPr bwMode="auto">
            <a:xfrm>
              <a:off x="2816" y="2188"/>
              <a:ext cx="1067" cy="288"/>
            </a:xfrm>
            <a:prstGeom prst="rect">
              <a:avLst/>
            </a:prstGeom>
            <a:noFill/>
            <a:ln w="9525">
              <a:noFill/>
              <a:miter lim="800000"/>
              <a:headEnd/>
              <a:tailEnd/>
            </a:ln>
            <a:effectLst/>
          </p:spPr>
          <p:txBody>
            <a:bodyPr>
              <a:spAutoFit/>
            </a:bodyPr>
            <a:lstStyle/>
            <a:p>
              <a:pPr>
                <a:spcBef>
                  <a:spcPct val="50000"/>
                </a:spcBef>
              </a:pPr>
              <a:r>
                <a:rPr lang="zh-CN" altLang="en-US" sz="2400">
                  <a:solidFill>
                    <a:srgbClr val="FF0066"/>
                  </a:solidFill>
                  <a:latin typeface="微软雅黑" pitchFamily="34" charset="-122"/>
                </a:rPr>
                <a:t>攻锦打援</a:t>
              </a:r>
            </a:p>
          </p:txBody>
        </p:sp>
        <p:sp>
          <p:nvSpPr>
            <p:cNvPr id="50200" name="Text Box 24"/>
            <p:cNvSpPr txBox="1">
              <a:spLocks noChangeArrowheads="1"/>
            </p:cNvSpPr>
            <p:nvPr/>
          </p:nvSpPr>
          <p:spPr bwMode="auto">
            <a:xfrm>
              <a:off x="4246" y="2125"/>
              <a:ext cx="821" cy="518"/>
            </a:xfrm>
            <a:prstGeom prst="rect">
              <a:avLst/>
            </a:prstGeom>
            <a:noFill/>
            <a:ln w="9525">
              <a:noFill/>
              <a:miter lim="800000"/>
              <a:headEnd/>
              <a:tailEnd/>
            </a:ln>
            <a:effectLst/>
          </p:spPr>
          <p:txBody>
            <a:bodyPr>
              <a:spAutoFit/>
            </a:bodyPr>
            <a:lstStyle/>
            <a:p>
              <a:pPr>
                <a:spcBef>
                  <a:spcPct val="50000"/>
                </a:spcBef>
              </a:pPr>
              <a:r>
                <a:rPr lang="zh-CN" altLang="en-US" sz="2400">
                  <a:solidFill>
                    <a:srgbClr val="FF0066"/>
                  </a:solidFill>
                  <a:latin typeface="微软雅黑" pitchFamily="34" charset="-122"/>
                </a:rPr>
                <a:t>解放东北全境</a:t>
              </a:r>
            </a:p>
          </p:txBody>
        </p:sp>
      </p:grpSp>
      <p:grpSp>
        <p:nvGrpSpPr>
          <p:cNvPr id="50201" name="Group 25"/>
          <p:cNvGrpSpPr>
            <a:grpSpLocks/>
          </p:cNvGrpSpPr>
          <p:nvPr/>
        </p:nvGrpSpPr>
        <p:grpSpPr bwMode="auto">
          <a:xfrm>
            <a:off x="4427538" y="4365625"/>
            <a:ext cx="3878262" cy="1006475"/>
            <a:chOff x="2816" y="2662"/>
            <a:chExt cx="2443" cy="634"/>
          </a:xfrm>
        </p:grpSpPr>
        <p:sp>
          <p:nvSpPr>
            <p:cNvPr id="50202" name="Text Box 26"/>
            <p:cNvSpPr txBox="1">
              <a:spLocks noChangeArrowheads="1"/>
            </p:cNvSpPr>
            <p:nvPr/>
          </p:nvSpPr>
          <p:spPr bwMode="auto">
            <a:xfrm>
              <a:off x="2816" y="2710"/>
              <a:ext cx="1067" cy="518"/>
            </a:xfrm>
            <a:prstGeom prst="rect">
              <a:avLst/>
            </a:prstGeom>
            <a:noFill/>
            <a:ln w="9525">
              <a:noFill/>
              <a:miter lim="800000"/>
              <a:headEnd/>
              <a:tailEnd/>
            </a:ln>
            <a:effectLst/>
          </p:spPr>
          <p:txBody>
            <a:bodyPr>
              <a:spAutoFit/>
            </a:bodyPr>
            <a:lstStyle/>
            <a:p>
              <a:pPr>
                <a:spcBef>
                  <a:spcPct val="50000"/>
                </a:spcBef>
              </a:pPr>
              <a:r>
                <a:rPr lang="zh-CN" altLang="en-US" sz="2400">
                  <a:solidFill>
                    <a:srgbClr val="FF0066"/>
                  </a:solidFill>
                  <a:latin typeface="微软雅黑" pitchFamily="34" charset="-122"/>
                </a:rPr>
                <a:t>肢解敌军各个击破</a:t>
              </a:r>
            </a:p>
          </p:txBody>
        </p:sp>
        <p:sp>
          <p:nvSpPr>
            <p:cNvPr id="50203" name="Text Box 27"/>
            <p:cNvSpPr txBox="1">
              <a:spLocks noChangeArrowheads="1"/>
            </p:cNvSpPr>
            <p:nvPr/>
          </p:nvSpPr>
          <p:spPr bwMode="auto">
            <a:xfrm>
              <a:off x="4150" y="2662"/>
              <a:ext cx="1109" cy="634"/>
            </a:xfrm>
            <a:prstGeom prst="rect">
              <a:avLst/>
            </a:prstGeom>
            <a:noFill/>
            <a:ln w="9525">
              <a:noFill/>
              <a:miter lim="800000"/>
              <a:headEnd/>
              <a:tailEnd/>
            </a:ln>
            <a:effectLst/>
          </p:spPr>
          <p:txBody>
            <a:bodyPr>
              <a:spAutoFit/>
            </a:bodyPr>
            <a:lstStyle/>
            <a:p>
              <a:pPr>
                <a:spcBef>
                  <a:spcPct val="50000"/>
                </a:spcBef>
              </a:pPr>
              <a:r>
                <a:rPr lang="zh-CN" altLang="en-US" sz="2000">
                  <a:solidFill>
                    <a:srgbClr val="FF0066"/>
                  </a:solidFill>
                  <a:latin typeface="微软雅黑" pitchFamily="34" charset="-122"/>
                </a:rPr>
                <a:t>基本解放长江以北的华东和中原地区</a:t>
              </a:r>
              <a:endParaRPr lang="zh-CN" altLang="en-US" sz="1600">
                <a:solidFill>
                  <a:srgbClr val="FF0066"/>
                </a:solidFill>
                <a:latin typeface="微软雅黑" pitchFamily="34" charset="-122"/>
              </a:endParaRPr>
            </a:p>
          </p:txBody>
        </p:sp>
      </p:grpSp>
      <p:grpSp>
        <p:nvGrpSpPr>
          <p:cNvPr id="50204" name="Group 28"/>
          <p:cNvGrpSpPr>
            <a:grpSpLocks/>
          </p:cNvGrpSpPr>
          <p:nvPr/>
        </p:nvGrpSpPr>
        <p:grpSpPr bwMode="auto">
          <a:xfrm>
            <a:off x="4470400" y="5435600"/>
            <a:ext cx="3938588" cy="822325"/>
            <a:chOff x="2816" y="3424"/>
            <a:chExt cx="2481" cy="518"/>
          </a:xfrm>
        </p:grpSpPr>
        <p:sp>
          <p:nvSpPr>
            <p:cNvPr id="50205" name="Text Box 29"/>
            <p:cNvSpPr txBox="1">
              <a:spLocks noChangeArrowheads="1"/>
            </p:cNvSpPr>
            <p:nvPr/>
          </p:nvSpPr>
          <p:spPr bwMode="auto">
            <a:xfrm>
              <a:off x="2816" y="3424"/>
              <a:ext cx="928" cy="518"/>
            </a:xfrm>
            <a:prstGeom prst="rect">
              <a:avLst/>
            </a:prstGeom>
            <a:noFill/>
            <a:ln w="9525">
              <a:noFill/>
              <a:miter lim="800000"/>
              <a:headEnd/>
              <a:tailEnd/>
            </a:ln>
            <a:effectLst/>
          </p:spPr>
          <p:txBody>
            <a:bodyPr>
              <a:spAutoFit/>
            </a:bodyPr>
            <a:lstStyle/>
            <a:p>
              <a:pPr>
                <a:spcBef>
                  <a:spcPct val="50000"/>
                </a:spcBef>
              </a:pPr>
              <a:r>
                <a:rPr lang="zh-CN" altLang="en-US" sz="2400">
                  <a:solidFill>
                    <a:srgbClr val="FF0066"/>
                  </a:solidFill>
                  <a:latin typeface="微软雅黑" pitchFamily="34" charset="-122"/>
                </a:rPr>
                <a:t>先打两头后取中间</a:t>
              </a:r>
            </a:p>
          </p:txBody>
        </p:sp>
        <p:sp>
          <p:nvSpPr>
            <p:cNvPr id="50206" name="Text Box 30"/>
            <p:cNvSpPr txBox="1">
              <a:spLocks noChangeArrowheads="1"/>
            </p:cNvSpPr>
            <p:nvPr/>
          </p:nvSpPr>
          <p:spPr bwMode="auto">
            <a:xfrm>
              <a:off x="4238" y="3424"/>
              <a:ext cx="1059" cy="518"/>
            </a:xfrm>
            <a:prstGeom prst="rect">
              <a:avLst/>
            </a:prstGeom>
            <a:noFill/>
            <a:ln w="9525">
              <a:noFill/>
              <a:miter lim="800000"/>
              <a:headEnd/>
              <a:tailEnd/>
            </a:ln>
            <a:effectLst/>
          </p:spPr>
          <p:txBody>
            <a:bodyPr>
              <a:spAutoFit/>
            </a:bodyPr>
            <a:lstStyle/>
            <a:p>
              <a:pPr>
                <a:spcBef>
                  <a:spcPct val="50000"/>
                </a:spcBef>
              </a:pPr>
              <a:r>
                <a:rPr lang="zh-CN" altLang="en-US" sz="2400">
                  <a:solidFill>
                    <a:srgbClr val="FF0066"/>
                  </a:solidFill>
                  <a:latin typeface="微软雅黑" pitchFamily="34" charset="-122"/>
                </a:rPr>
                <a:t>基本解放华北全境</a:t>
              </a:r>
              <a:endParaRPr lang="zh-CN" altLang="en-US" sz="3200">
                <a:solidFill>
                  <a:srgbClr val="FF0066"/>
                </a:solidFill>
                <a:latin typeface="微软雅黑" pitchFamily="34" charset="-122"/>
              </a:endParaRPr>
            </a:p>
          </p:txBody>
        </p:sp>
      </p:grpSp>
      <p:sp>
        <p:nvSpPr>
          <p:cNvPr id="31" name="文本占位符 30"/>
          <p:cNvSpPr>
            <a:spLocks noGrp="1"/>
          </p:cNvSpPr>
          <p:nvPr>
            <p:ph type="body" idx="4294967295"/>
          </p:nvPr>
        </p:nvSpPr>
        <p:spPr/>
        <p:txBody>
          <a:bodyPr/>
          <a:lstStyle/>
          <a:p>
            <a:endParaRPr lang="zh-CN" altLang="en-US" dirty="0"/>
          </a:p>
        </p:txBody>
      </p:sp>
    </p:spTree>
  </p:cSld>
  <p:clrMapOvr>
    <a:masterClrMapping/>
  </p:clrMapOvr>
  <p:transition spd="slow">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nodeType="clickEffect">
                                  <p:stCondLst>
                                    <p:cond delay="0"/>
                                  </p:stCondLst>
                                  <p:childTnLst>
                                    <p:set>
                                      <p:cBhvr>
                                        <p:cTn id="6" dur="1" fill="hold">
                                          <p:stCondLst>
                                            <p:cond delay="0"/>
                                          </p:stCondLst>
                                        </p:cTn>
                                        <p:tgtEl>
                                          <p:spTgt spid="50195"/>
                                        </p:tgtEl>
                                        <p:attrNameLst>
                                          <p:attrName>style.visibility</p:attrName>
                                        </p:attrNameLst>
                                      </p:cBhvr>
                                      <p:to>
                                        <p:strVal val="visible"/>
                                      </p:to>
                                    </p:set>
                                    <p:animEffect transition="in" filter="barn(outVertical)">
                                      <p:cBhvr>
                                        <p:cTn id="7" dur="500"/>
                                        <p:tgtEl>
                                          <p:spTgt spid="5019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50198"/>
                                        </p:tgtEl>
                                        <p:attrNameLst>
                                          <p:attrName>style.visibility</p:attrName>
                                        </p:attrNameLst>
                                      </p:cBhvr>
                                      <p:to>
                                        <p:strVal val="visible"/>
                                      </p:to>
                                    </p:set>
                                    <p:animEffect transition="in" filter="wipe(right)">
                                      <p:cBhvr>
                                        <p:cTn id="12" dur="500"/>
                                        <p:tgtEl>
                                          <p:spTgt spid="50198"/>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50201"/>
                                        </p:tgtEl>
                                        <p:attrNameLst>
                                          <p:attrName>style.visibility</p:attrName>
                                        </p:attrNameLst>
                                      </p:cBhvr>
                                      <p:to>
                                        <p:strVal val="visible"/>
                                      </p:to>
                                    </p:set>
                                    <p:animEffect transition="in" filter="barn(inVertical)">
                                      <p:cBhvr>
                                        <p:cTn id="17" dur="500"/>
                                        <p:tgtEl>
                                          <p:spTgt spid="50201"/>
                                        </p:tgtEl>
                                      </p:cBhvr>
                                    </p:animEffect>
                                  </p:childTnLst>
                                </p:cTn>
                              </p:par>
                            </p:childTnLst>
                          </p:cTn>
                        </p:par>
                      </p:childTnLst>
                    </p:cTn>
                  </p:par>
                  <p:par>
                    <p:cTn id="18" fill="hold">
                      <p:stCondLst>
                        <p:cond delay="indefinite"/>
                      </p:stCondLst>
                      <p:childTnLst>
                        <p:par>
                          <p:cTn id="19" fill="hold">
                            <p:stCondLst>
                              <p:cond delay="0"/>
                            </p:stCondLst>
                            <p:childTnLst>
                              <p:par>
                                <p:cTn id="20" presetID="12" presetClass="entr" presetSubtype="1" fill="hold" nodeType="clickEffect">
                                  <p:stCondLst>
                                    <p:cond delay="0"/>
                                  </p:stCondLst>
                                  <p:childTnLst>
                                    <p:set>
                                      <p:cBhvr>
                                        <p:cTn id="21" dur="1" fill="hold">
                                          <p:stCondLst>
                                            <p:cond delay="0"/>
                                          </p:stCondLst>
                                        </p:cTn>
                                        <p:tgtEl>
                                          <p:spTgt spid="50204"/>
                                        </p:tgtEl>
                                        <p:attrNameLst>
                                          <p:attrName>style.visibility</p:attrName>
                                        </p:attrNameLst>
                                      </p:cBhvr>
                                      <p:to>
                                        <p:strVal val="visible"/>
                                      </p:to>
                                    </p:set>
                                    <p:animEffect transition="in" filter="slide(fromTop)">
                                      <p:cBhvr>
                                        <p:cTn id="22" dur="500"/>
                                        <p:tgtEl>
                                          <p:spTgt spid="502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2"/>
          <p:cNvSpPr>
            <a:spLocks noGrp="1" noChangeArrowheads="1"/>
          </p:cNvSpPr>
          <p:nvPr>
            <p:ph type="title"/>
          </p:nvPr>
        </p:nvSpPr>
        <p:spPr/>
        <p:txBody>
          <a:bodyPr/>
          <a:lstStyle/>
          <a:p>
            <a:r>
              <a:rPr lang="en-US" altLang="zh-CN" dirty="0"/>
              <a:t>1949</a:t>
            </a:r>
            <a:r>
              <a:rPr lang="zh-CN" altLang="en-US" dirty="0"/>
              <a:t>年</a:t>
            </a:r>
          </a:p>
        </p:txBody>
      </p:sp>
      <p:sp>
        <p:nvSpPr>
          <p:cNvPr id="129027" name="Rectangle 3"/>
          <p:cNvSpPr>
            <a:spLocks noGrp="1" noChangeArrowheads="1"/>
          </p:cNvSpPr>
          <p:nvPr>
            <p:ph type="body" idx="1"/>
          </p:nvPr>
        </p:nvSpPr>
        <p:spPr>
          <a:xfrm>
            <a:off x="179388" y="1449388"/>
            <a:ext cx="8785225" cy="5180012"/>
          </a:xfrm>
        </p:spPr>
        <p:txBody>
          <a:bodyPr/>
          <a:lstStyle/>
          <a:p>
            <a:r>
              <a:rPr lang="en-US" altLang="zh-CN" sz="2400"/>
              <a:t>3</a:t>
            </a:r>
            <a:r>
              <a:rPr lang="zh-CN" altLang="en-US" sz="2400"/>
              <a:t>月，主持召开中共七届二中全会，提出实现党的工作重心转移、夺取全国胜利以及关于新中国建设的指导方针和基本政策</a:t>
            </a:r>
          </a:p>
          <a:p>
            <a:r>
              <a:rPr lang="en-US" altLang="zh-CN" sz="2400"/>
              <a:t>3</a:t>
            </a:r>
            <a:r>
              <a:rPr lang="zh-CN" altLang="en-US" sz="2400"/>
              <a:t>月</a:t>
            </a:r>
            <a:r>
              <a:rPr lang="en-US" altLang="zh-CN" sz="2400"/>
              <a:t>25</a:t>
            </a:r>
            <a:r>
              <a:rPr lang="zh-CN" altLang="en-US" sz="2400"/>
              <a:t>日，率中共中央机关和人民解放军总部进驻北平</a:t>
            </a:r>
          </a:p>
          <a:p>
            <a:r>
              <a:rPr lang="en-US" altLang="zh-CN" sz="2400"/>
              <a:t>4</a:t>
            </a:r>
            <a:r>
              <a:rPr lang="zh-CN" altLang="en-US" sz="2400"/>
              <a:t>月</a:t>
            </a:r>
            <a:r>
              <a:rPr lang="en-US" altLang="zh-CN" sz="2400"/>
              <a:t>21</a:t>
            </a:r>
            <a:r>
              <a:rPr lang="zh-CN" altLang="en-US" sz="2400"/>
              <a:t>日，在南京政府拒绝接受</a:t>
            </a:r>
            <a:r>
              <a:rPr lang="en-US" altLang="zh-CN" sz="2400"/>
              <a:t>《</a:t>
            </a:r>
            <a:r>
              <a:rPr lang="zh-CN" altLang="en-US" sz="2400"/>
              <a:t>国内和平协定</a:t>
            </a:r>
            <a:r>
              <a:rPr lang="en-US" altLang="zh-CN" sz="2400"/>
              <a:t>》</a:t>
            </a:r>
            <a:r>
              <a:rPr lang="zh-CN" altLang="en-US" sz="2400"/>
              <a:t>的情况下，和朱德联名发布</a:t>
            </a:r>
            <a:r>
              <a:rPr lang="en-US" altLang="zh-CN" sz="2400"/>
              <a:t>《</a:t>
            </a:r>
            <a:r>
              <a:rPr lang="zh-CN" altLang="en-US" sz="2400"/>
              <a:t>向全国进军的命令</a:t>
            </a:r>
            <a:r>
              <a:rPr lang="en-US" altLang="zh-CN" sz="2400"/>
              <a:t>》</a:t>
            </a:r>
          </a:p>
          <a:p>
            <a:r>
              <a:rPr lang="en-US" altLang="zh-CN" sz="2400"/>
              <a:t>4</a:t>
            </a:r>
            <a:r>
              <a:rPr lang="zh-CN" altLang="en-US" sz="2400"/>
              <a:t>月</a:t>
            </a:r>
            <a:r>
              <a:rPr lang="en-US" altLang="zh-CN" sz="2400"/>
              <a:t>23</a:t>
            </a:r>
            <a:r>
              <a:rPr lang="zh-CN" altLang="en-US" sz="2400"/>
              <a:t>日，人民解放军占领南京，作诗</a:t>
            </a:r>
            <a:r>
              <a:rPr lang="en-US" altLang="zh-CN" sz="2400"/>
              <a:t>《</a:t>
            </a:r>
            <a:r>
              <a:rPr lang="zh-CN" altLang="en-US" sz="2400"/>
              <a:t>七律</a:t>
            </a:r>
            <a:r>
              <a:rPr lang="en-US" altLang="zh-CN" sz="2400">
                <a:latin typeface="微软雅黑"/>
              </a:rPr>
              <a:t>·</a:t>
            </a:r>
            <a:r>
              <a:rPr lang="zh-CN" altLang="en-US" sz="2400"/>
              <a:t>人民解放军占领南京</a:t>
            </a:r>
            <a:r>
              <a:rPr lang="en-US" altLang="zh-CN" sz="2400"/>
              <a:t>》</a:t>
            </a:r>
          </a:p>
          <a:p>
            <a:r>
              <a:rPr lang="en-US" altLang="zh-CN" sz="2400"/>
              <a:t>6</a:t>
            </a:r>
            <a:r>
              <a:rPr lang="zh-CN" altLang="en-US" sz="2400"/>
              <a:t>月</a:t>
            </a:r>
            <a:r>
              <a:rPr lang="en-US" altLang="zh-CN" sz="2400"/>
              <a:t>15</a:t>
            </a:r>
            <a:r>
              <a:rPr lang="zh-CN" altLang="en-US" sz="2400"/>
              <a:t>日至</a:t>
            </a:r>
            <a:r>
              <a:rPr lang="en-US" altLang="zh-CN" sz="2400"/>
              <a:t>19</a:t>
            </a:r>
            <a:r>
              <a:rPr lang="zh-CN" altLang="en-US" sz="2400"/>
              <a:t>日，出席新政协筹备会议第一次全体会议</a:t>
            </a:r>
          </a:p>
          <a:p>
            <a:r>
              <a:rPr lang="en-US" altLang="zh-CN" sz="2400"/>
              <a:t>6</a:t>
            </a:r>
            <a:r>
              <a:rPr lang="zh-CN" altLang="en-US" sz="2400"/>
              <a:t>月</a:t>
            </a:r>
            <a:r>
              <a:rPr lang="en-US" altLang="zh-CN" sz="2400"/>
              <a:t>30</a:t>
            </a:r>
            <a:r>
              <a:rPr lang="zh-CN" altLang="en-US" sz="2400"/>
              <a:t>日，发表</a:t>
            </a:r>
            <a:r>
              <a:rPr lang="en-US" altLang="zh-CN" sz="2400"/>
              <a:t>《</a:t>
            </a:r>
            <a:r>
              <a:rPr lang="zh-CN" altLang="en-US" sz="2400"/>
              <a:t>论人民民主专政</a:t>
            </a:r>
            <a:r>
              <a:rPr lang="en-US" altLang="zh-CN" sz="2400"/>
              <a:t>》</a:t>
            </a:r>
            <a:r>
              <a:rPr lang="zh-CN" altLang="en-US" sz="2400"/>
              <a:t>一文</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title"/>
          </p:nvPr>
        </p:nvSpPr>
        <p:spPr/>
        <p:txBody>
          <a:bodyPr/>
          <a:lstStyle/>
          <a:p>
            <a:r>
              <a:rPr lang="en-US" altLang="zh-CN" dirty="0"/>
              <a:t>1923</a:t>
            </a:r>
            <a:r>
              <a:rPr lang="zh-CN" altLang="en-US" dirty="0"/>
              <a:t>年</a:t>
            </a:r>
          </a:p>
        </p:txBody>
      </p:sp>
      <p:sp>
        <p:nvSpPr>
          <p:cNvPr id="92163" name="Rectangle 3"/>
          <p:cNvSpPr>
            <a:spLocks noGrp="1" noChangeArrowheads="1"/>
          </p:cNvSpPr>
          <p:nvPr>
            <p:ph type="body" idx="1"/>
          </p:nvPr>
        </p:nvSpPr>
        <p:spPr>
          <a:xfrm>
            <a:off x="179388" y="1449388"/>
            <a:ext cx="8785225" cy="5027612"/>
          </a:xfrm>
        </p:spPr>
        <p:txBody>
          <a:bodyPr/>
          <a:lstStyle/>
          <a:p>
            <a:r>
              <a:rPr lang="zh-CN" altLang="en-US" sz="2800" dirty="0"/>
              <a:t>孙中山在广州成立</a:t>
            </a:r>
            <a:r>
              <a:rPr lang="zh-CN" altLang="en-US" sz="2800" dirty="0">
                <a:latin typeface="微软雅黑"/>
              </a:rPr>
              <a:t>“</a:t>
            </a:r>
            <a:r>
              <a:rPr lang="zh-CN" altLang="en-US" sz="2800" dirty="0"/>
              <a:t>国民政府</a:t>
            </a:r>
            <a:r>
              <a:rPr lang="zh-CN" altLang="en-US" sz="2800" dirty="0">
                <a:latin typeface="微软雅黑"/>
              </a:rPr>
              <a:t>”</a:t>
            </a:r>
            <a:r>
              <a:rPr lang="zh-CN" altLang="en-US" sz="2800" dirty="0"/>
              <a:t>，对抗北洋军阀控制下的北京政府。并受共产国际协助，改组国民党，与共产党实行党内合作</a:t>
            </a:r>
            <a:r>
              <a:rPr lang="en-US" altLang="zh-CN" sz="2800" dirty="0">
                <a:latin typeface="微软雅黑"/>
              </a:rPr>
              <a:t>——</a:t>
            </a:r>
            <a:r>
              <a:rPr lang="zh-CN" altLang="en-US" sz="2800" dirty="0"/>
              <a:t>第一次国共合作</a:t>
            </a:r>
          </a:p>
          <a:p>
            <a:r>
              <a:rPr lang="en-US" altLang="zh-CN" sz="2800" dirty="0"/>
              <a:t>6</a:t>
            </a:r>
            <a:r>
              <a:rPr lang="zh-CN" altLang="en-US" sz="2800" dirty="0"/>
              <a:t>月，在广州中共三大上当选为中央局五个委员之一，并任秘书（是陈独秀的主要助手）</a:t>
            </a:r>
          </a:p>
          <a:p>
            <a:r>
              <a:rPr lang="en-US" altLang="zh-CN" sz="2800" dirty="0"/>
              <a:t>9</a:t>
            </a:r>
            <a:r>
              <a:rPr lang="zh-CN" altLang="en-US" sz="2800" dirty="0"/>
              <a:t>月</a:t>
            </a:r>
            <a:r>
              <a:rPr lang="en-US" altLang="zh-CN" sz="2800" dirty="0"/>
              <a:t>16</a:t>
            </a:r>
            <a:r>
              <a:rPr lang="zh-CN" altLang="en-US" sz="2800" dirty="0"/>
              <a:t>日，遵照中共中央的决定并受国民党本部总务部副部长林伯渠的委托，回到长沙</a:t>
            </a:r>
          </a:p>
          <a:p>
            <a:r>
              <a:rPr lang="en-US" altLang="zh-CN" sz="2800" dirty="0"/>
              <a:t>9</a:t>
            </a:r>
            <a:r>
              <a:rPr lang="zh-CN" altLang="en-US" sz="2800" dirty="0"/>
              <a:t>月至</a:t>
            </a:r>
            <a:r>
              <a:rPr lang="en-US" altLang="zh-CN" sz="2800" dirty="0"/>
              <a:t>12</a:t>
            </a:r>
            <a:r>
              <a:rPr lang="zh-CN" altLang="en-US" sz="2800" dirty="0"/>
              <a:t>月，组织领导粤汉铁路工人、安源路矿工人、长沙泥木工人等一系列罢工运动</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92163">
                                            <p:txEl>
                                              <p:pRg st="0" end="0"/>
                                            </p:txEl>
                                          </p:spTgt>
                                        </p:tgtEl>
                                        <p:attrNameLst>
                                          <p:attrName>style.visibility</p:attrName>
                                        </p:attrNameLst>
                                      </p:cBhvr>
                                      <p:to>
                                        <p:strVal val="visible"/>
                                      </p:to>
                                    </p:set>
                                    <p:animEffect transition="in" filter="dissolve">
                                      <p:cBhvr>
                                        <p:cTn id="7" dur="500"/>
                                        <p:tgtEl>
                                          <p:spTgt spid="92163">
                                            <p:txEl>
                                              <p:pRg st="0" end="0"/>
                                            </p:txEl>
                                          </p:spTgt>
                                        </p:tgtEl>
                                      </p:cBhvr>
                                    </p:animEffect>
                                  </p:childTnLst>
                                  <p:subTnLst>
                                    <p:animClr clrSpc="rgb" dir="cw">
                                      <p:cBhvr override="childStyle">
                                        <p:cTn dur="1" fill="hold" display="0" masterRel="nextClick" afterEffect="1"/>
                                        <p:tgtEl>
                                          <p:spTgt spid="92163">
                                            <p:txEl>
                                              <p:pRg st="0" end="0"/>
                                            </p:txEl>
                                          </p:spTgt>
                                        </p:tgtEl>
                                        <p:attrNameLst>
                                          <p:attrName>ppt_c</p:attrName>
                                        </p:attrNameLst>
                                      </p:cBhvr>
                                      <p:to>
                                        <a:srgbClr val="969696"/>
                                      </p:to>
                                    </p:animClr>
                                  </p:sub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92163">
                                            <p:txEl>
                                              <p:pRg st="1" end="1"/>
                                            </p:txEl>
                                          </p:spTgt>
                                        </p:tgtEl>
                                        <p:attrNameLst>
                                          <p:attrName>style.visibility</p:attrName>
                                        </p:attrNameLst>
                                      </p:cBhvr>
                                      <p:to>
                                        <p:strVal val="visible"/>
                                      </p:to>
                                    </p:set>
                                    <p:animEffect transition="in" filter="dissolve">
                                      <p:cBhvr>
                                        <p:cTn id="12" dur="500"/>
                                        <p:tgtEl>
                                          <p:spTgt spid="92163">
                                            <p:txEl>
                                              <p:pRg st="1" end="1"/>
                                            </p:txEl>
                                          </p:spTgt>
                                        </p:tgtEl>
                                      </p:cBhvr>
                                    </p:animEffect>
                                  </p:childTnLst>
                                  <p:subTnLst>
                                    <p:animClr clrSpc="rgb" dir="cw">
                                      <p:cBhvr override="childStyle">
                                        <p:cTn dur="1" fill="hold" display="0" masterRel="nextClick" afterEffect="1"/>
                                        <p:tgtEl>
                                          <p:spTgt spid="92163">
                                            <p:txEl>
                                              <p:pRg st="1" end="1"/>
                                            </p:txEl>
                                          </p:spTgt>
                                        </p:tgtEl>
                                        <p:attrNameLst>
                                          <p:attrName>ppt_c</p:attrName>
                                        </p:attrNameLst>
                                      </p:cBhvr>
                                      <p:to>
                                        <a:srgbClr val="969696"/>
                                      </p:to>
                                    </p:animClr>
                                  </p:sub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92163">
                                            <p:txEl>
                                              <p:pRg st="2" end="2"/>
                                            </p:txEl>
                                          </p:spTgt>
                                        </p:tgtEl>
                                        <p:attrNameLst>
                                          <p:attrName>style.visibility</p:attrName>
                                        </p:attrNameLst>
                                      </p:cBhvr>
                                      <p:to>
                                        <p:strVal val="visible"/>
                                      </p:to>
                                    </p:set>
                                    <p:animEffect transition="in" filter="dissolve">
                                      <p:cBhvr>
                                        <p:cTn id="17" dur="500"/>
                                        <p:tgtEl>
                                          <p:spTgt spid="92163">
                                            <p:txEl>
                                              <p:pRg st="2" end="2"/>
                                            </p:txEl>
                                          </p:spTgt>
                                        </p:tgtEl>
                                      </p:cBhvr>
                                    </p:animEffect>
                                  </p:childTnLst>
                                  <p:subTnLst>
                                    <p:animClr clrSpc="rgb" dir="cw">
                                      <p:cBhvr override="childStyle">
                                        <p:cTn dur="1" fill="hold" display="0" masterRel="nextClick" afterEffect="1"/>
                                        <p:tgtEl>
                                          <p:spTgt spid="92163">
                                            <p:txEl>
                                              <p:pRg st="2" end="2"/>
                                            </p:txEl>
                                          </p:spTgt>
                                        </p:tgtEl>
                                        <p:attrNameLst>
                                          <p:attrName>ppt_c</p:attrName>
                                        </p:attrNameLst>
                                      </p:cBhvr>
                                      <p:to>
                                        <a:srgbClr val="969696"/>
                                      </p:to>
                                    </p:animClr>
                                  </p:sub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92163">
                                            <p:txEl>
                                              <p:pRg st="3" end="3"/>
                                            </p:txEl>
                                          </p:spTgt>
                                        </p:tgtEl>
                                        <p:attrNameLst>
                                          <p:attrName>style.visibility</p:attrName>
                                        </p:attrNameLst>
                                      </p:cBhvr>
                                      <p:to>
                                        <p:strVal val="visible"/>
                                      </p:to>
                                    </p:set>
                                    <p:animEffect transition="in" filter="dissolve">
                                      <p:cBhvr>
                                        <p:cTn id="22" dur="500"/>
                                        <p:tgtEl>
                                          <p:spTgt spid="92163">
                                            <p:txEl>
                                              <p:pRg st="3" end="3"/>
                                            </p:txEl>
                                          </p:spTgt>
                                        </p:tgtEl>
                                      </p:cBhvr>
                                    </p:animEffect>
                                  </p:childTnLst>
                                  <p:subTnLst>
                                    <p:animClr clrSpc="rgb" dir="cw">
                                      <p:cBhvr override="childStyle">
                                        <p:cTn dur="1" fill="hold" display="0" masterRel="nextClick" afterEffect="1"/>
                                        <p:tgtEl>
                                          <p:spTgt spid="92163">
                                            <p:txEl>
                                              <p:pRg st="3" end="3"/>
                                            </p:txEl>
                                          </p:spTgt>
                                        </p:tgtEl>
                                        <p:attrNameLst>
                                          <p:attrName>ppt_c</p:attrName>
                                        </p:attrNameLst>
                                      </p:cBhvr>
                                      <p:to>
                                        <a:srgbClr val="969696"/>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163" grpId="0" uiExpand="1" build="p"/>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r>
              <a:rPr lang="zh-CN" altLang="en-US" dirty="0"/>
              <a:t>发展历程</a:t>
            </a:r>
            <a:r>
              <a:rPr lang="en-US" altLang="zh-CN" dirty="0">
                <a:latin typeface="微软雅黑"/>
              </a:rPr>
              <a:t>——</a:t>
            </a:r>
            <a:r>
              <a:rPr lang="zh-CN" altLang="en-US" dirty="0"/>
              <a:t>继续发展</a:t>
            </a:r>
          </a:p>
        </p:txBody>
      </p:sp>
      <p:sp>
        <p:nvSpPr>
          <p:cNvPr id="12291" name="Rectangle 3"/>
          <p:cNvSpPr>
            <a:spLocks noGrp="1" noChangeArrowheads="1"/>
          </p:cNvSpPr>
          <p:nvPr>
            <p:ph type="body" sz="half" idx="1"/>
          </p:nvPr>
        </p:nvSpPr>
        <p:spPr>
          <a:xfrm>
            <a:off x="250825" y="1484313"/>
            <a:ext cx="8424863" cy="4364037"/>
          </a:xfrm>
        </p:spPr>
        <p:txBody>
          <a:bodyPr/>
          <a:lstStyle/>
          <a:p>
            <a:r>
              <a:rPr lang="zh-CN" altLang="en-US" dirty="0"/>
              <a:t>建国以后</a:t>
            </a:r>
          </a:p>
          <a:p>
            <a:pPr lvl="1">
              <a:lnSpc>
                <a:spcPct val="130000"/>
              </a:lnSpc>
            </a:pPr>
            <a:r>
              <a:rPr lang="zh-CN" altLang="en-US" dirty="0"/>
              <a:t>抗美援朝战争</a:t>
            </a:r>
          </a:p>
          <a:p>
            <a:pPr lvl="1"/>
            <a:r>
              <a:rPr lang="zh-CN" altLang="en-US" dirty="0"/>
              <a:t>根据新的历史条件，提出了发展现代化的武器装备、战场建设、战略后方建设等一系列新任务</a:t>
            </a:r>
          </a:p>
          <a:p>
            <a:pPr lvl="1">
              <a:lnSpc>
                <a:spcPct val="110000"/>
              </a:lnSpc>
            </a:pPr>
            <a:r>
              <a:rPr lang="zh-CN" altLang="en-US" dirty="0"/>
              <a:t>发展了战略防御的战略思想</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291">
                                            <p:txEl>
                                              <p:pRg st="0" end="0"/>
                                            </p:txEl>
                                          </p:spTgt>
                                        </p:tgtEl>
                                        <p:attrNameLst>
                                          <p:attrName>style.visibility</p:attrName>
                                        </p:attrNameLst>
                                      </p:cBhvr>
                                      <p:to>
                                        <p:strVal val="visible"/>
                                      </p:to>
                                    </p:set>
                                    <p:anim calcmode="lin" valueType="num">
                                      <p:cBhvr additive="base">
                                        <p:cTn id="7" dur="500" fill="hold"/>
                                        <p:tgtEl>
                                          <p:spTgt spid="1229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2291">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2291">
                                            <p:txEl>
                                              <p:pRg st="1" end="1"/>
                                            </p:txEl>
                                          </p:spTgt>
                                        </p:tgtEl>
                                        <p:attrNameLst>
                                          <p:attrName>style.visibility</p:attrName>
                                        </p:attrNameLst>
                                      </p:cBhvr>
                                      <p:to>
                                        <p:strVal val="visible"/>
                                      </p:to>
                                    </p:set>
                                    <p:anim calcmode="lin" valueType="num">
                                      <p:cBhvr additive="base">
                                        <p:cTn id="11" dur="500" fill="hold"/>
                                        <p:tgtEl>
                                          <p:spTgt spid="12291">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2291">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2291">
                                            <p:txEl>
                                              <p:pRg st="2" end="2"/>
                                            </p:txEl>
                                          </p:spTgt>
                                        </p:tgtEl>
                                        <p:attrNameLst>
                                          <p:attrName>style.visibility</p:attrName>
                                        </p:attrNameLst>
                                      </p:cBhvr>
                                      <p:to>
                                        <p:strVal val="visible"/>
                                      </p:to>
                                    </p:set>
                                    <p:anim calcmode="lin" valueType="num">
                                      <p:cBhvr additive="base">
                                        <p:cTn id="15" dur="500" fill="hold"/>
                                        <p:tgtEl>
                                          <p:spTgt spid="12291">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12291">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2291">
                                            <p:txEl>
                                              <p:pRg st="3" end="3"/>
                                            </p:txEl>
                                          </p:spTgt>
                                        </p:tgtEl>
                                        <p:attrNameLst>
                                          <p:attrName>style.visibility</p:attrName>
                                        </p:attrNameLst>
                                      </p:cBhvr>
                                      <p:to>
                                        <p:strVal val="visible"/>
                                      </p:to>
                                    </p:set>
                                    <p:anim calcmode="lin" valueType="num">
                                      <p:cBhvr additive="base">
                                        <p:cTn id="19" dur="500" fill="hold"/>
                                        <p:tgtEl>
                                          <p:spTgt spid="12291">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2291">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1" grpId="0" build="p"/>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2"/>
          <p:cNvSpPr>
            <a:spLocks noGrp="1" noChangeArrowheads="1"/>
          </p:cNvSpPr>
          <p:nvPr>
            <p:ph type="title"/>
          </p:nvPr>
        </p:nvSpPr>
        <p:spPr/>
        <p:txBody>
          <a:bodyPr/>
          <a:lstStyle/>
          <a:p>
            <a:r>
              <a:rPr lang="en-US" altLang="zh-CN" dirty="0"/>
              <a:t>1949</a:t>
            </a:r>
            <a:r>
              <a:rPr lang="zh-CN" altLang="en-US" dirty="0"/>
              <a:t>年（续）</a:t>
            </a:r>
          </a:p>
        </p:txBody>
      </p:sp>
      <p:sp>
        <p:nvSpPr>
          <p:cNvPr id="130051" name="Rectangle 3"/>
          <p:cNvSpPr>
            <a:spLocks noGrp="1" noChangeArrowheads="1"/>
          </p:cNvSpPr>
          <p:nvPr>
            <p:ph type="body" idx="1"/>
          </p:nvPr>
        </p:nvSpPr>
        <p:spPr/>
        <p:txBody>
          <a:bodyPr/>
          <a:lstStyle/>
          <a:p>
            <a:r>
              <a:rPr lang="en-US" altLang="zh-CN" sz="2800" dirty="0"/>
              <a:t>9</a:t>
            </a:r>
            <a:r>
              <a:rPr lang="zh-CN" altLang="en-US" sz="2800" dirty="0"/>
              <a:t>月</a:t>
            </a:r>
            <a:r>
              <a:rPr lang="en-US" altLang="zh-CN" sz="2800" dirty="0"/>
              <a:t>21</a:t>
            </a:r>
            <a:r>
              <a:rPr lang="zh-CN" altLang="en-US" sz="2800" dirty="0"/>
              <a:t>日至</a:t>
            </a:r>
            <a:r>
              <a:rPr lang="en-US" altLang="zh-CN" sz="2800" dirty="0"/>
              <a:t>30</a:t>
            </a:r>
            <a:r>
              <a:rPr lang="zh-CN" altLang="en-US" sz="2800" dirty="0"/>
              <a:t>日，出席中国人民政治协商会议第一届全体会议，致开幕词，当选中央人民政府主席。会议通过了由周恩来主持起草、经他多次审阅修改的</a:t>
            </a:r>
            <a:r>
              <a:rPr lang="en-US" altLang="zh-CN" sz="2800" dirty="0"/>
              <a:t>《</a:t>
            </a:r>
            <a:r>
              <a:rPr lang="zh-CN" altLang="en-US" sz="2800" dirty="0"/>
              <a:t>共同纲领</a:t>
            </a:r>
            <a:r>
              <a:rPr lang="en-US" altLang="zh-CN" sz="2800" dirty="0"/>
              <a:t>》</a:t>
            </a:r>
          </a:p>
          <a:p>
            <a:r>
              <a:rPr lang="en-US" altLang="zh-CN" sz="2800" dirty="0"/>
              <a:t>10</a:t>
            </a:r>
            <a:r>
              <a:rPr lang="zh-CN" altLang="en-US" sz="2800" dirty="0"/>
              <a:t>月</a:t>
            </a:r>
            <a:r>
              <a:rPr lang="en-US" altLang="zh-CN" sz="2800" dirty="0"/>
              <a:t>1</a:t>
            </a:r>
            <a:r>
              <a:rPr lang="zh-CN" altLang="en-US" sz="2800" dirty="0"/>
              <a:t>日，中华人民共和国成立，主持开国大典</a:t>
            </a:r>
          </a:p>
          <a:p>
            <a:r>
              <a:rPr lang="en-US" altLang="zh-CN" sz="2800" dirty="0"/>
              <a:t>12</a:t>
            </a:r>
            <a:r>
              <a:rPr lang="zh-CN" altLang="en-US" sz="2800" dirty="0"/>
              <a:t>月</a:t>
            </a:r>
            <a:r>
              <a:rPr lang="en-US" altLang="zh-CN" sz="2800" dirty="0"/>
              <a:t>5</a:t>
            </a:r>
            <a:r>
              <a:rPr lang="zh-CN" altLang="en-US" sz="2800" dirty="0"/>
              <a:t>日，颁发</a:t>
            </a:r>
            <a:r>
              <a:rPr lang="en-US" altLang="zh-CN" sz="2800" dirty="0"/>
              <a:t>《</a:t>
            </a:r>
            <a:r>
              <a:rPr lang="zh-CN" altLang="en-US" sz="2800" dirty="0"/>
              <a:t>关于</a:t>
            </a:r>
            <a:r>
              <a:rPr lang="en-US" altLang="zh-CN" sz="2800" dirty="0"/>
              <a:t>1950</a:t>
            </a:r>
            <a:r>
              <a:rPr lang="zh-CN" altLang="en-US" sz="2800" dirty="0"/>
              <a:t>年军队参加生产建设工作的指示</a:t>
            </a:r>
            <a:r>
              <a:rPr lang="en-US" altLang="zh-CN" sz="2800" dirty="0"/>
              <a:t>》</a:t>
            </a:r>
          </a:p>
          <a:p>
            <a:r>
              <a:rPr lang="en-US" altLang="zh-CN" sz="2800" dirty="0"/>
              <a:t>12</a:t>
            </a:r>
            <a:r>
              <a:rPr lang="zh-CN" altLang="en-US" sz="2800" dirty="0"/>
              <a:t>月</a:t>
            </a:r>
            <a:r>
              <a:rPr lang="en-US" altLang="zh-CN" sz="2800" dirty="0"/>
              <a:t>16</a:t>
            </a:r>
            <a:r>
              <a:rPr lang="zh-CN" altLang="en-US" sz="2800" dirty="0"/>
              <a:t>日，抵达莫斯科，首次访问苏联</a:t>
            </a:r>
          </a:p>
          <a:p>
            <a:r>
              <a:rPr lang="en-US" altLang="zh-CN" sz="2800" dirty="0"/>
              <a:t>12</a:t>
            </a:r>
            <a:r>
              <a:rPr lang="zh-CN" altLang="en-US" sz="2800" dirty="0"/>
              <a:t>月至翌年初，对和平解放西藏作出具体部署</a:t>
            </a:r>
          </a:p>
        </p:txBody>
      </p:sp>
      <p:pic>
        <p:nvPicPr>
          <p:cNvPr id="130052" name="Picture 4" descr="1949年10月1日，在天安门宣布中华人民共和国成立"/>
          <p:cNvPicPr>
            <a:picLocks noChangeAspect="1" noChangeArrowheads="1"/>
          </p:cNvPicPr>
          <p:nvPr/>
        </p:nvPicPr>
        <p:blipFill>
          <a:blip r:embed="rId2" cstate="print"/>
          <a:srcRect/>
          <a:stretch>
            <a:fillRect/>
          </a:stretch>
        </p:blipFill>
        <p:spPr bwMode="auto">
          <a:xfrm>
            <a:off x="0" y="685800"/>
            <a:ext cx="9144000" cy="5397500"/>
          </a:xfrm>
          <a:prstGeom prst="rect">
            <a:avLst/>
          </a:prstGeom>
          <a:noFill/>
        </p:spPr>
      </p:pic>
      <p:pic>
        <p:nvPicPr>
          <p:cNvPr id="130053" name="Picture 5" descr="1949年10月1日，在庆祝中华人民共和国成立大会上"/>
          <p:cNvPicPr>
            <a:picLocks noChangeAspect="1" noChangeArrowheads="1"/>
          </p:cNvPicPr>
          <p:nvPr/>
        </p:nvPicPr>
        <p:blipFill>
          <a:blip r:embed="rId3" cstate="print"/>
          <a:srcRect/>
          <a:stretch>
            <a:fillRect/>
          </a:stretch>
        </p:blipFill>
        <p:spPr bwMode="auto">
          <a:xfrm>
            <a:off x="2133600" y="0"/>
            <a:ext cx="5289550" cy="6858000"/>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130051">
                                            <p:txEl>
                                              <p:pRg st="0" end="0"/>
                                            </p:txEl>
                                          </p:spTgt>
                                        </p:tgtEl>
                                        <p:attrNameLst>
                                          <p:attrName>style.visibility</p:attrName>
                                        </p:attrNameLst>
                                      </p:cBhvr>
                                      <p:to>
                                        <p:strVal val="visible"/>
                                      </p:to>
                                    </p:set>
                                    <p:animEffect transition="in" filter="dissolve">
                                      <p:cBhvr>
                                        <p:cTn id="7" dur="500"/>
                                        <p:tgtEl>
                                          <p:spTgt spid="13005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30051">
                                            <p:txEl>
                                              <p:pRg st="1" end="1"/>
                                            </p:txEl>
                                          </p:spTgt>
                                        </p:tgtEl>
                                        <p:attrNameLst>
                                          <p:attrName>style.visibility</p:attrName>
                                        </p:attrNameLst>
                                      </p:cBhvr>
                                      <p:to>
                                        <p:strVal val="visible"/>
                                      </p:to>
                                    </p:set>
                                    <p:animEffect transition="in" filter="dissolve">
                                      <p:cBhvr>
                                        <p:cTn id="12" dur="500"/>
                                        <p:tgtEl>
                                          <p:spTgt spid="13005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30053"/>
                                        </p:tgtEl>
                                        <p:attrNameLst>
                                          <p:attrName>style.visibility</p:attrName>
                                        </p:attrNameLst>
                                      </p:cBhvr>
                                      <p:to>
                                        <p:strVal val="visible"/>
                                      </p:to>
                                    </p:set>
                                    <p:animEffect transition="in" filter="dissolve">
                                      <p:cBhvr>
                                        <p:cTn id="17" dur="500"/>
                                        <p:tgtEl>
                                          <p:spTgt spid="130053"/>
                                        </p:tgtEl>
                                      </p:cBhvr>
                                    </p:animEffect>
                                  </p:childTnLst>
                                  <p:subTnLst>
                                    <p:set>
                                      <p:cBhvr override="childStyle">
                                        <p:cTn dur="1" fill="hold" display="0" masterRel="nextClick" afterEffect="1"/>
                                        <p:tgtEl>
                                          <p:spTgt spid="130053"/>
                                        </p:tgtEl>
                                        <p:attrNameLst>
                                          <p:attrName>style.visibility</p:attrName>
                                        </p:attrNameLst>
                                      </p:cBhvr>
                                      <p:to>
                                        <p:strVal val="hidden"/>
                                      </p:to>
                                    </p:set>
                                  </p:sub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30052"/>
                                        </p:tgtEl>
                                        <p:attrNameLst>
                                          <p:attrName>style.visibility</p:attrName>
                                        </p:attrNameLst>
                                      </p:cBhvr>
                                      <p:to>
                                        <p:strVal val="visible"/>
                                      </p:to>
                                    </p:set>
                                    <p:animEffect transition="in" filter="dissolve">
                                      <p:cBhvr>
                                        <p:cTn id="22" dur="500"/>
                                        <p:tgtEl>
                                          <p:spTgt spid="130052"/>
                                        </p:tgtEl>
                                      </p:cBhvr>
                                    </p:animEffect>
                                  </p:childTnLst>
                                  <p:subTnLst>
                                    <p:set>
                                      <p:cBhvr override="childStyle">
                                        <p:cTn dur="1" fill="hold" display="0" masterRel="nextClick" afterEffect="1"/>
                                        <p:tgtEl>
                                          <p:spTgt spid="130052"/>
                                        </p:tgtEl>
                                        <p:attrNameLst>
                                          <p:attrName>style.visibility</p:attrName>
                                        </p:attrNameLst>
                                      </p:cBhvr>
                                      <p:to>
                                        <p:strVal val="hidden"/>
                                      </p:to>
                                    </p:set>
                                  </p:sub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130051">
                                            <p:txEl>
                                              <p:pRg st="2" end="2"/>
                                            </p:txEl>
                                          </p:spTgt>
                                        </p:tgtEl>
                                        <p:attrNameLst>
                                          <p:attrName>style.visibility</p:attrName>
                                        </p:attrNameLst>
                                      </p:cBhvr>
                                      <p:to>
                                        <p:strVal val="visible"/>
                                      </p:to>
                                    </p:set>
                                    <p:animEffect transition="in" filter="dissolve">
                                      <p:cBhvr>
                                        <p:cTn id="27" dur="500"/>
                                        <p:tgtEl>
                                          <p:spTgt spid="130051">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130051">
                                            <p:txEl>
                                              <p:pRg st="3" end="3"/>
                                            </p:txEl>
                                          </p:spTgt>
                                        </p:tgtEl>
                                        <p:attrNameLst>
                                          <p:attrName>style.visibility</p:attrName>
                                        </p:attrNameLst>
                                      </p:cBhvr>
                                      <p:to>
                                        <p:strVal val="visible"/>
                                      </p:to>
                                    </p:set>
                                    <p:animEffect transition="in" filter="dissolve">
                                      <p:cBhvr>
                                        <p:cTn id="32" dur="500"/>
                                        <p:tgtEl>
                                          <p:spTgt spid="130051">
                                            <p:txEl>
                                              <p:pRg st="3" end="3"/>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130051">
                                            <p:txEl>
                                              <p:pRg st="4" end="4"/>
                                            </p:txEl>
                                          </p:spTgt>
                                        </p:tgtEl>
                                        <p:attrNameLst>
                                          <p:attrName>style.visibility</p:attrName>
                                        </p:attrNameLst>
                                      </p:cBhvr>
                                      <p:to>
                                        <p:strVal val="visible"/>
                                      </p:to>
                                    </p:set>
                                    <p:animEffect transition="in" filter="dissolve">
                                      <p:cBhvr>
                                        <p:cTn id="37" dur="500"/>
                                        <p:tgtEl>
                                          <p:spTgt spid="13005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0051" grpId="0" uiExpand="1" build="p"/>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2"/>
          <p:cNvSpPr>
            <a:spLocks noGrp="1" noChangeArrowheads="1"/>
          </p:cNvSpPr>
          <p:nvPr>
            <p:ph type="title"/>
          </p:nvPr>
        </p:nvSpPr>
        <p:spPr/>
        <p:txBody>
          <a:bodyPr/>
          <a:lstStyle/>
          <a:p>
            <a:r>
              <a:rPr lang="en-US" altLang="zh-CN" dirty="0"/>
              <a:t>1950</a:t>
            </a:r>
            <a:r>
              <a:rPr lang="zh-CN" altLang="en-US" dirty="0"/>
              <a:t>年</a:t>
            </a:r>
          </a:p>
        </p:txBody>
      </p:sp>
      <p:sp>
        <p:nvSpPr>
          <p:cNvPr id="131075" name="Rectangle 3"/>
          <p:cNvSpPr>
            <a:spLocks noGrp="1" noChangeArrowheads="1"/>
          </p:cNvSpPr>
          <p:nvPr>
            <p:ph type="body" idx="1"/>
          </p:nvPr>
        </p:nvSpPr>
        <p:spPr>
          <a:xfrm>
            <a:off x="179388" y="1449388"/>
            <a:ext cx="8785225" cy="5103812"/>
          </a:xfrm>
        </p:spPr>
        <p:txBody>
          <a:bodyPr/>
          <a:lstStyle/>
          <a:p>
            <a:r>
              <a:rPr lang="en-US" altLang="zh-CN" dirty="0"/>
              <a:t>2</a:t>
            </a:r>
            <a:r>
              <a:rPr lang="zh-CN" altLang="en-US" dirty="0"/>
              <a:t>月</a:t>
            </a:r>
            <a:r>
              <a:rPr lang="en-US" altLang="zh-CN" dirty="0"/>
              <a:t>14</a:t>
            </a:r>
            <a:r>
              <a:rPr lang="zh-CN" altLang="en-US" dirty="0"/>
              <a:t>日，中苏签署</a:t>
            </a:r>
            <a:r>
              <a:rPr lang="en-US" altLang="zh-CN" dirty="0"/>
              <a:t>《</a:t>
            </a:r>
            <a:r>
              <a:rPr lang="zh-CN" altLang="en-US" dirty="0"/>
              <a:t>中苏友好同盟互助条约</a:t>
            </a:r>
            <a:r>
              <a:rPr lang="en-US" altLang="zh-CN" dirty="0"/>
              <a:t>》</a:t>
            </a:r>
          </a:p>
          <a:p>
            <a:r>
              <a:rPr lang="en-US" altLang="zh-CN" dirty="0"/>
              <a:t>10</a:t>
            </a:r>
            <a:r>
              <a:rPr lang="zh-CN" altLang="en-US" dirty="0"/>
              <a:t>月上旬，主持中共中央政治局会议，作出</a:t>
            </a:r>
            <a:r>
              <a:rPr lang="zh-CN" altLang="en-US" dirty="0">
                <a:latin typeface="微软雅黑"/>
              </a:rPr>
              <a:t>“</a:t>
            </a:r>
            <a:r>
              <a:rPr lang="zh-CN" altLang="en-US" dirty="0"/>
              <a:t>抗美援朝，保家卫国</a:t>
            </a:r>
            <a:r>
              <a:rPr lang="zh-CN" altLang="en-US" dirty="0">
                <a:latin typeface="微软雅黑"/>
              </a:rPr>
              <a:t>”</a:t>
            </a:r>
            <a:r>
              <a:rPr lang="zh-CN" altLang="en-US" dirty="0"/>
              <a:t>的决策</a:t>
            </a:r>
          </a:p>
          <a:p>
            <a:r>
              <a:rPr lang="en-US" altLang="zh-CN" dirty="0"/>
              <a:t>10</a:t>
            </a:r>
            <a:r>
              <a:rPr lang="zh-CN" altLang="en-US" dirty="0"/>
              <a:t>月</a:t>
            </a:r>
            <a:r>
              <a:rPr lang="en-US" altLang="zh-CN" dirty="0"/>
              <a:t>8</a:t>
            </a:r>
            <a:r>
              <a:rPr lang="zh-CN" altLang="en-US" dirty="0"/>
              <a:t>日，发布组成中国人民志愿军的命令，命令志愿军迅即向朝鲜境内出动，援助朝鲜人民，并任命彭德怀为志愿军司令员兼政治委员。随后亲自指导了第一次至第三次战役</a:t>
            </a:r>
          </a:p>
          <a:p>
            <a:r>
              <a:rPr lang="en-US" altLang="zh-CN" dirty="0"/>
              <a:t>10</a:t>
            </a:r>
            <a:r>
              <a:rPr lang="zh-CN" altLang="en-US" dirty="0"/>
              <a:t>月以后，发动和领导了镇压反革命运动</a:t>
            </a:r>
          </a:p>
          <a:p>
            <a:r>
              <a:rPr lang="en-US" altLang="zh-CN" dirty="0"/>
              <a:t>11</a:t>
            </a:r>
            <a:r>
              <a:rPr lang="zh-CN" altLang="en-US" dirty="0"/>
              <a:t>月</a:t>
            </a:r>
            <a:r>
              <a:rPr lang="en-US" altLang="zh-CN" dirty="0"/>
              <a:t>25</a:t>
            </a:r>
            <a:r>
              <a:rPr lang="zh-CN" altLang="en-US" dirty="0"/>
              <a:t>日，长子毛岸英牺牲</a:t>
            </a:r>
          </a:p>
        </p:txBody>
      </p:sp>
      <p:pic>
        <p:nvPicPr>
          <p:cNvPr id="131076" name="Picture 4" descr="1950年，与彭德怀在中南海"/>
          <p:cNvPicPr>
            <a:picLocks noChangeAspect="1" noChangeArrowheads="1"/>
          </p:cNvPicPr>
          <p:nvPr/>
        </p:nvPicPr>
        <p:blipFill>
          <a:blip r:embed="rId2" cstate="print"/>
          <a:srcRect/>
          <a:stretch>
            <a:fillRect/>
          </a:stretch>
        </p:blipFill>
        <p:spPr bwMode="auto">
          <a:xfrm>
            <a:off x="0" y="182563"/>
            <a:ext cx="9144000" cy="6446837"/>
          </a:xfrm>
          <a:prstGeom prst="rect">
            <a:avLst/>
          </a:prstGeom>
          <a:noFill/>
        </p:spPr>
      </p:pic>
      <p:pic>
        <p:nvPicPr>
          <p:cNvPr id="131077" name="Picture 5" descr="1946年初，与毛岸英"/>
          <p:cNvPicPr>
            <a:picLocks noChangeAspect="1" noChangeArrowheads="1"/>
          </p:cNvPicPr>
          <p:nvPr/>
        </p:nvPicPr>
        <p:blipFill>
          <a:blip r:embed="rId3" cstate="print"/>
          <a:srcRect/>
          <a:stretch>
            <a:fillRect/>
          </a:stretch>
        </p:blipFill>
        <p:spPr bwMode="auto">
          <a:xfrm>
            <a:off x="0" y="457200"/>
            <a:ext cx="9144000" cy="6000750"/>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131075">
                                            <p:txEl>
                                              <p:pRg st="0" end="0"/>
                                            </p:txEl>
                                          </p:spTgt>
                                        </p:tgtEl>
                                        <p:attrNameLst>
                                          <p:attrName>style.visibility</p:attrName>
                                        </p:attrNameLst>
                                      </p:cBhvr>
                                      <p:to>
                                        <p:strVal val="visible"/>
                                      </p:to>
                                    </p:set>
                                    <p:animEffect transition="in" filter="dissolve">
                                      <p:cBhvr>
                                        <p:cTn id="7" dur="500"/>
                                        <p:tgtEl>
                                          <p:spTgt spid="13107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31075">
                                            <p:txEl>
                                              <p:pRg st="1" end="1"/>
                                            </p:txEl>
                                          </p:spTgt>
                                        </p:tgtEl>
                                        <p:attrNameLst>
                                          <p:attrName>style.visibility</p:attrName>
                                        </p:attrNameLst>
                                      </p:cBhvr>
                                      <p:to>
                                        <p:strVal val="visible"/>
                                      </p:to>
                                    </p:set>
                                    <p:animEffect transition="in" filter="dissolve">
                                      <p:cBhvr>
                                        <p:cTn id="12" dur="500"/>
                                        <p:tgtEl>
                                          <p:spTgt spid="13107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31076"/>
                                        </p:tgtEl>
                                        <p:attrNameLst>
                                          <p:attrName>style.visibility</p:attrName>
                                        </p:attrNameLst>
                                      </p:cBhvr>
                                      <p:to>
                                        <p:strVal val="visible"/>
                                      </p:to>
                                    </p:set>
                                    <p:animEffect transition="in" filter="dissolve">
                                      <p:cBhvr>
                                        <p:cTn id="17" dur="500"/>
                                        <p:tgtEl>
                                          <p:spTgt spid="131076"/>
                                        </p:tgtEl>
                                      </p:cBhvr>
                                    </p:animEffect>
                                  </p:childTnLst>
                                  <p:subTnLst>
                                    <p:set>
                                      <p:cBhvr override="childStyle">
                                        <p:cTn dur="1" fill="hold" display="0" masterRel="nextClick" afterEffect="1"/>
                                        <p:tgtEl>
                                          <p:spTgt spid="131076"/>
                                        </p:tgtEl>
                                        <p:attrNameLst>
                                          <p:attrName>style.visibility</p:attrName>
                                        </p:attrNameLst>
                                      </p:cBhvr>
                                      <p:to>
                                        <p:strVal val="hidden"/>
                                      </p:to>
                                    </p:set>
                                  </p:sub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31075">
                                            <p:txEl>
                                              <p:pRg st="2" end="2"/>
                                            </p:txEl>
                                          </p:spTgt>
                                        </p:tgtEl>
                                        <p:attrNameLst>
                                          <p:attrName>style.visibility</p:attrName>
                                        </p:attrNameLst>
                                      </p:cBhvr>
                                      <p:to>
                                        <p:strVal val="visible"/>
                                      </p:to>
                                    </p:set>
                                    <p:animEffect transition="in" filter="dissolve">
                                      <p:cBhvr>
                                        <p:cTn id="22" dur="500"/>
                                        <p:tgtEl>
                                          <p:spTgt spid="131075">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131075">
                                            <p:txEl>
                                              <p:pRg st="3" end="3"/>
                                            </p:txEl>
                                          </p:spTgt>
                                        </p:tgtEl>
                                        <p:attrNameLst>
                                          <p:attrName>style.visibility</p:attrName>
                                        </p:attrNameLst>
                                      </p:cBhvr>
                                      <p:to>
                                        <p:strVal val="visible"/>
                                      </p:to>
                                    </p:set>
                                    <p:animEffect transition="in" filter="dissolve">
                                      <p:cBhvr>
                                        <p:cTn id="27" dur="500"/>
                                        <p:tgtEl>
                                          <p:spTgt spid="131075">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131075">
                                            <p:txEl>
                                              <p:pRg st="4" end="4"/>
                                            </p:txEl>
                                          </p:spTgt>
                                        </p:tgtEl>
                                        <p:attrNameLst>
                                          <p:attrName>style.visibility</p:attrName>
                                        </p:attrNameLst>
                                      </p:cBhvr>
                                      <p:to>
                                        <p:strVal val="visible"/>
                                      </p:to>
                                    </p:set>
                                    <p:animEffect transition="in" filter="dissolve">
                                      <p:cBhvr>
                                        <p:cTn id="32" dur="500"/>
                                        <p:tgtEl>
                                          <p:spTgt spid="131075">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131077"/>
                                        </p:tgtEl>
                                        <p:attrNameLst>
                                          <p:attrName>style.visibility</p:attrName>
                                        </p:attrNameLst>
                                      </p:cBhvr>
                                      <p:to>
                                        <p:strVal val="visible"/>
                                      </p:to>
                                    </p:set>
                                    <p:animEffect transition="in" filter="dissolve">
                                      <p:cBhvr>
                                        <p:cTn id="37" dur="500"/>
                                        <p:tgtEl>
                                          <p:spTgt spid="131077"/>
                                        </p:tgtEl>
                                      </p:cBhvr>
                                    </p:animEffect>
                                  </p:childTnLst>
                                  <p:subTnLst>
                                    <p:set>
                                      <p:cBhvr override="childStyle">
                                        <p:cTn dur="1" fill="hold" display="0" masterRel="nextClick" afterEffect="1"/>
                                        <p:tgtEl>
                                          <p:spTgt spid="131077"/>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075" grpId="0" uiExpand="1" build="p"/>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2"/>
          <p:cNvSpPr>
            <a:spLocks noGrp="1" noChangeArrowheads="1"/>
          </p:cNvSpPr>
          <p:nvPr>
            <p:ph type="title"/>
          </p:nvPr>
        </p:nvSpPr>
        <p:spPr/>
        <p:txBody>
          <a:bodyPr/>
          <a:lstStyle/>
          <a:p>
            <a:r>
              <a:rPr lang="en-US" altLang="zh-CN"/>
              <a:t>1954-1958</a:t>
            </a:r>
            <a:r>
              <a:rPr lang="zh-CN" altLang="en-US"/>
              <a:t>年</a:t>
            </a:r>
          </a:p>
        </p:txBody>
      </p:sp>
      <p:sp>
        <p:nvSpPr>
          <p:cNvPr id="132099" name="Rectangle 3"/>
          <p:cNvSpPr>
            <a:spLocks noGrp="1" noChangeArrowheads="1"/>
          </p:cNvSpPr>
          <p:nvPr>
            <p:ph type="body" idx="1"/>
          </p:nvPr>
        </p:nvSpPr>
        <p:spPr>
          <a:xfrm>
            <a:off x="179388" y="1449388"/>
            <a:ext cx="8785225" cy="5180012"/>
          </a:xfrm>
        </p:spPr>
        <p:txBody>
          <a:bodyPr/>
          <a:lstStyle/>
          <a:p>
            <a:r>
              <a:rPr lang="en-US" altLang="zh-CN" sz="2400"/>
              <a:t>1954</a:t>
            </a:r>
            <a:r>
              <a:rPr lang="zh-CN" altLang="en-US" sz="2400"/>
              <a:t>年，在第一届全国人代会第一次会议当选为中华人民共和国主席，并主持通过第一部</a:t>
            </a:r>
            <a:r>
              <a:rPr lang="en-US" altLang="zh-CN" sz="2400"/>
              <a:t>《</a:t>
            </a:r>
            <a:r>
              <a:rPr lang="zh-CN" altLang="en-US" sz="2400"/>
              <a:t>宪法 </a:t>
            </a:r>
            <a:r>
              <a:rPr lang="en-US" altLang="zh-CN" sz="2400"/>
              <a:t>》</a:t>
            </a:r>
          </a:p>
          <a:p>
            <a:r>
              <a:rPr lang="en-US" altLang="zh-CN" sz="2400"/>
              <a:t>1956</a:t>
            </a:r>
            <a:r>
              <a:rPr lang="zh-CN" altLang="en-US" sz="2400"/>
              <a:t>年，提倡百花齐放、百家争鸣的双百方针，鼓励知识分子和民主党派对中共提出意见。</a:t>
            </a:r>
          </a:p>
          <a:p>
            <a:r>
              <a:rPr lang="en-US" altLang="zh-CN" sz="2400"/>
              <a:t>1957</a:t>
            </a:r>
            <a:r>
              <a:rPr lang="zh-CN" altLang="en-US" sz="2400"/>
              <a:t>年，发动</a:t>
            </a:r>
            <a:r>
              <a:rPr lang="zh-CN" altLang="en-US" sz="2400">
                <a:latin typeface="微软雅黑"/>
              </a:rPr>
              <a:t>“</a:t>
            </a:r>
            <a:r>
              <a:rPr lang="zh-CN" altLang="en-US" sz="2400"/>
              <a:t>反右派</a:t>
            </a:r>
            <a:r>
              <a:rPr lang="zh-CN" altLang="en-US" sz="2400">
                <a:latin typeface="微软雅黑"/>
              </a:rPr>
              <a:t>”</a:t>
            </a:r>
            <a:r>
              <a:rPr lang="zh-CN" altLang="en-US" sz="2400"/>
              <a:t>运动，</a:t>
            </a:r>
            <a:r>
              <a:rPr lang="en-US" altLang="zh-CN" sz="2400"/>
              <a:t>55</a:t>
            </a:r>
            <a:r>
              <a:rPr lang="zh-CN" altLang="en-US" sz="2400"/>
              <a:t>万在双百中提意见的知识分子（包括党员和非党员）被中共打成</a:t>
            </a:r>
            <a:r>
              <a:rPr lang="zh-CN" altLang="en-US" sz="2400">
                <a:latin typeface="微软雅黑"/>
              </a:rPr>
              <a:t>“</a:t>
            </a:r>
            <a:r>
              <a:rPr lang="zh-CN" altLang="en-US" sz="2400"/>
              <a:t>右派</a:t>
            </a:r>
            <a:r>
              <a:rPr lang="zh-CN" altLang="en-US" sz="2400">
                <a:latin typeface="微软雅黑"/>
              </a:rPr>
              <a:t>”</a:t>
            </a:r>
            <a:r>
              <a:rPr lang="zh-CN" altLang="en-US" sz="2400"/>
              <a:t>，遭到批判和劳动改造。（官方统计当时有</a:t>
            </a:r>
            <a:r>
              <a:rPr lang="en-US" altLang="zh-CN" sz="2400"/>
              <a:t>500</a:t>
            </a:r>
            <a:r>
              <a:rPr lang="zh-CN" altLang="en-US" sz="2400"/>
              <a:t>万知识分子）</a:t>
            </a:r>
          </a:p>
          <a:p>
            <a:r>
              <a:rPr lang="en-US" altLang="zh-CN" sz="2400"/>
              <a:t>1958</a:t>
            </a:r>
            <a:r>
              <a:rPr lang="zh-CN" altLang="en-US" sz="2400"/>
              <a:t>年，发动大跃进运动，希能在短期内</a:t>
            </a:r>
            <a:r>
              <a:rPr lang="zh-CN" altLang="en-US" sz="2400">
                <a:latin typeface="微软雅黑"/>
              </a:rPr>
              <a:t>“</a:t>
            </a:r>
            <a:r>
              <a:rPr lang="zh-CN" altLang="en-US" sz="2400"/>
              <a:t>跑步进入共产主义</a:t>
            </a:r>
            <a:r>
              <a:rPr lang="zh-CN" altLang="en-US" sz="2400">
                <a:latin typeface="微软雅黑"/>
              </a:rPr>
              <a:t>”</a:t>
            </a:r>
            <a:r>
              <a:rPr lang="zh-CN" altLang="en-US" sz="2400"/>
              <a:t>。全国各地土法炼钢，誓言</a:t>
            </a:r>
            <a:r>
              <a:rPr lang="en-US" altLang="zh-CN" sz="2400"/>
              <a:t>25</a:t>
            </a:r>
            <a:r>
              <a:rPr lang="zh-CN" altLang="en-US" sz="2400"/>
              <a:t>年内超英赶美（后又被缩减为</a:t>
            </a:r>
            <a:r>
              <a:rPr lang="en-US" altLang="zh-CN" sz="2400"/>
              <a:t>20</a:t>
            </a:r>
            <a:r>
              <a:rPr lang="zh-CN" altLang="en-US" sz="2400"/>
              <a:t>年、</a:t>
            </a:r>
            <a:r>
              <a:rPr lang="en-US" altLang="zh-CN" sz="2400"/>
              <a:t>10</a:t>
            </a:r>
            <a:r>
              <a:rPr lang="zh-CN" altLang="en-US" sz="2400"/>
              <a:t>年甚至</a:t>
            </a:r>
            <a:r>
              <a:rPr lang="en-US" altLang="zh-CN" sz="2400"/>
              <a:t>5</a:t>
            </a:r>
            <a:r>
              <a:rPr lang="zh-CN" altLang="en-US" sz="2400"/>
              <a:t>年）。实施人民公社制度。</a:t>
            </a:r>
          </a:p>
          <a:p>
            <a:r>
              <a:rPr lang="zh-CN" altLang="en-US" sz="2400"/>
              <a:t>大跃进、</a:t>
            </a:r>
            <a:r>
              <a:rPr lang="zh-CN" altLang="en-US" sz="2400">
                <a:latin typeface="微软雅黑"/>
              </a:rPr>
              <a:t>“</a:t>
            </a:r>
            <a:r>
              <a:rPr lang="zh-CN" altLang="en-US" sz="2400"/>
              <a:t>总路线</a:t>
            </a:r>
            <a:r>
              <a:rPr lang="zh-CN" altLang="en-US" sz="2400">
                <a:latin typeface="微软雅黑"/>
              </a:rPr>
              <a:t>”</a:t>
            </a:r>
            <a:r>
              <a:rPr lang="zh-CN" altLang="en-US" sz="2400"/>
              <a:t>和人民公社被合称为三面红旗</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2"/>
          <p:cNvSpPr>
            <a:spLocks noGrp="1" noChangeArrowheads="1"/>
          </p:cNvSpPr>
          <p:nvPr>
            <p:ph type="title"/>
          </p:nvPr>
        </p:nvSpPr>
        <p:spPr/>
        <p:txBody>
          <a:bodyPr/>
          <a:lstStyle/>
          <a:p>
            <a:r>
              <a:rPr lang="en-US" altLang="zh-CN"/>
              <a:t>1958-1959</a:t>
            </a:r>
            <a:r>
              <a:rPr lang="zh-CN" altLang="en-US"/>
              <a:t>年</a:t>
            </a:r>
          </a:p>
        </p:txBody>
      </p:sp>
      <p:sp>
        <p:nvSpPr>
          <p:cNvPr id="133123" name="Rectangle 3"/>
          <p:cNvSpPr>
            <a:spLocks noGrp="1" noChangeArrowheads="1"/>
          </p:cNvSpPr>
          <p:nvPr>
            <p:ph type="body" idx="1"/>
          </p:nvPr>
        </p:nvSpPr>
        <p:spPr/>
        <p:txBody>
          <a:bodyPr/>
          <a:lstStyle/>
          <a:p>
            <a:r>
              <a:rPr lang="en-US" altLang="zh-CN" dirty="0"/>
              <a:t>1958</a:t>
            </a:r>
            <a:r>
              <a:rPr lang="zh-CN" altLang="en-US" dirty="0"/>
              <a:t>年，中苏关系恶化，苏联停止援助</a:t>
            </a:r>
          </a:p>
          <a:p>
            <a:r>
              <a:rPr lang="en-US" altLang="zh-CN" dirty="0"/>
              <a:t>1958</a:t>
            </a:r>
            <a:r>
              <a:rPr lang="zh-CN" altLang="en-US" dirty="0"/>
              <a:t>年</a:t>
            </a:r>
            <a:r>
              <a:rPr lang="en-US" altLang="zh-CN" dirty="0"/>
              <a:t>8</a:t>
            </a:r>
            <a:r>
              <a:rPr lang="zh-CN" altLang="en-US" dirty="0"/>
              <a:t>月</a:t>
            </a:r>
            <a:r>
              <a:rPr lang="en-US" altLang="zh-CN" dirty="0"/>
              <a:t>23</a:t>
            </a:r>
            <a:r>
              <a:rPr lang="zh-CN" altLang="en-US" dirty="0"/>
              <a:t>日，亲自指挥金门炮战</a:t>
            </a:r>
          </a:p>
          <a:p>
            <a:r>
              <a:rPr lang="en-US" altLang="zh-CN" dirty="0"/>
              <a:t>1958</a:t>
            </a:r>
            <a:r>
              <a:rPr lang="zh-CN" altLang="en-US" dirty="0"/>
              <a:t>年</a:t>
            </a:r>
            <a:r>
              <a:rPr lang="en-US" altLang="zh-CN" dirty="0"/>
              <a:t>11</a:t>
            </a:r>
            <a:r>
              <a:rPr lang="zh-CN" altLang="en-US" dirty="0"/>
              <a:t>月第一次郑州会议到</a:t>
            </a:r>
            <a:r>
              <a:rPr lang="en-US" altLang="zh-CN" dirty="0"/>
              <a:t>1959</a:t>
            </a:r>
            <a:r>
              <a:rPr lang="zh-CN" altLang="en-US" dirty="0"/>
              <a:t>年</a:t>
            </a:r>
            <a:r>
              <a:rPr lang="en-US" altLang="zh-CN" dirty="0"/>
              <a:t>7</a:t>
            </a:r>
            <a:r>
              <a:rPr lang="zh-CN" altLang="en-US" dirty="0"/>
              <a:t>月庐山会议期间，毛泽东一度着手纠正</a:t>
            </a:r>
            <a:r>
              <a:rPr lang="zh-CN" altLang="en-US" dirty="0">
                <a:latin typeface="微软雅黑"/>
              </a:rPr>
              <a:t>“</a:t>
            </a:r>
            <a:r>
              <a:rPr lang="zh-CN" altLang="en-US" dirty="0"/>
              <a:t>大跃进</a:t>
            </a:r>
            <a:r>
              <a:rPr lang="zh-CN" altLang="en-US" dirty="0">
                <a:latin typeface="微软雅黑"/>
              </a:rPr>
              <a:t>”</a:t>
            </a:r>
            <a:r>
              <a:rPr lang="zh-CN" altLang="en-US" dirty="0"/>
              <a:t>中</a:t>
            </a:r>
            <a:r>
              <a:rPr lang="zh-CN" altLang="en-US" dirty="0">
                <a:latin typeface="微软雅黑"/>
              </a:rPr>
              <a:t>“</a:t>
            </a:r>
            <a:r>
              <a:rPr lang="zh-CN" altLang="en-US" dirty="0"/>
              <a:t>左</a:t>
            </a:r>
            <a:r>
              <a:rPr lang="zh-CN" altLang="en-US" dirty="0">
                <a:latin typeface="微软雅黑"/>
              </a:rPr>
              <a:t>”</a:t>
            </a:r>
            <a:r>
              <a:rPr lang="zh-CN" altLang="en-US" dirty="0"/>
              <a:t>的偏差，强调要压缩空气、反对浮夸</a:t>
            </a:r>
          </a:p>
          <a:p>
            <a:r>
              <a:rPr lang="en-US" altLang="zh-CN" dirty="0"/>
              <a:t>1959</a:t>
            </a:r>
            <a:r>
              <a:rPr lang="zh-CN" altLang="en-US" dirty="0"/>
              <a:t>年</a:t>
            </a:r>
            <a:r>
              <a:rPr lang="en-US" altLang="zh-CN" dirty="0"/>
              <a:t>7</a:t>
            </a:r>
            <a:r>
              <a:rPr lang="zh-CN" altLang="en-US" dirty="0"/>
              <a:t>月庐山会议中，因不接受彭德怀所上万言书中的批评，发动批判</a:t>
            </a:r>
            <a:r>
              <a:rPr lang="zh-CN" altLang="en-US" dirty="0">
                <a:latin typeface="微软雅黑"/>
              </a:rPr>
              <a:t>“</a:t>
            </a:r>
            <a:r>
              <a:rPr lang="zh-CN" altLang="en-US" dirty="0"/>
              <a:t>彭德怀反党集团</a:t>
            </a:r>
            <a:r>
              <a:rPr lang="zh-CN" altLang="en-US" dirty="0">
                <a:latin typeface="微软雅黑"/>
              </a:rPr>
              <a:t>”</a:t>
            </a:r>
            <a:r>
              <a:rPr lang="zh-CN" altLang="en-US" dirty="0"/>
              <a:t>的运动。会议后，</a:t>
            </a:r>
            <a:r>
              <a:rPr lang="zh-CN" altLang="en-US" dirty="0">
                <a:latin typeface="微软雅黑"/>
              </a:rPr>
              <a:t>“</a:t>
            </a:r>
            <a:r>
              <a:rPr lang="zh-CN" altLang="en-US" dirty="0"/>
              <a:t>反右倾</a:t>
            </a:r>
            <a:r>
              <a:rPr lang="zh-CN" altLang="en-US" dirty="0">
                <a:latin typeface="微软雅黑"/>
              </a:rPr>
              <a:t>”</a:t>
            </a:r>
            <a:r>
              <a:rPr lang="zh-CN" altLang="en-US" dirty="0"/>
              <a:t>运动再次展开。会后，安排林彪主持中央军委日常工作</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2"/>
          <p:cNvSpPr>
            <a:spLocks noGrp="1" noChangeArrowheads="1"/>
          </p:cNvSpPr>
          <p:nvPr>
            <p:ph type="title"/>
          </p:nvPr>
        </p:nvSpPr>
        <p:spPr/>
        <p:txBody>
          <a:bodyPr/>
          <a:lstStyle/>
          <a:p>
            <a:r>
              <a:rPr lang="zh-CN" altLang="en-US"/>
              <a:t>文革期间</a:t>
            </a:r>
          </a:p>
        </p:txBody>
      </p:sp>
      <p:sp>
        <p:nvSpPr>
          <p:cNvPr id="134147" name="Rectangle 3"/>
          <p:cNvSpPr>
            <a:spLocks noGrp="1" noChangeArrowheads="1"/>
          </p:cNvSpPr>
          <p:nvPr>
            <p:ph type="body" idx="1"/>
          </p:nvPr>
        </p:nvSpPr>
        <p:spPr/>
        <p:txBody>
          <a:bodyPr/>
          <a:lstStyle/>
          <a:p>
            <a:r>
              <a:rPr lang="en-US" altLang="zh-CN"/>
              <a:t>1964</a:t>
            </a:r>
            <a:r>
              <a:rPr lang="zh-CN" altLang="en-US"/>
              <a:t>年，</a:t>
            </a:r>
            <a:r>
              <a:rPr lang="zh-CN" altLang="en-US">
                <a:latin typeface="微软雅黑"/>
              </a:rPr>
              <a:t>“</a:t>
            </a:r>
            <a:r>
              <a:rPr lang="zh-CN" altLang="en-US"/>
              <a:t>四清运动</a:t>
            </a:r>
            <a:r>
              <a:rPr lang="zh-CN" altLang="en-US">
                <a:latin typeface="微软雅黑"/>
              </a:rPr>
              <a:t>”</a:t>
            </a:r>
            <a:r>
              <a:rPr lang="zh-CN" altLang="en-US"/>
              <a:t>（</a:t>
            </a:r>
            <a:r>
              <a:rPr lang="zh-CN" altLang="en-US">
                <a:latin typeface="微软雅黑"/>
              </a:rPr>
              <a:t>“</a:t>
            </a:r>
            <a:r>
              <a:rPr lang="zh-CN" altLang="en-US"/>
              <a:t>清政治、清经济、清思想、清组织</a:t>
            </a:r>
            <a:r>
              <a:rPr lang="zh-CN" altLang="en-US">
                <a:latin typeface="微软雅黑"/>
              </a:rPr>
              <a:t>”</a:t>
            </a:r>
            <a:r>
              <a:rPr lang="zh-CN" altLang="en-US"/>
              <a:t>），成为文化大革命的前奏</a:t>
            </a:r>
          </a:p>
          <a:p>
            <a:r>
              <a:rPr lang="en-US" altLang="zh-CN"/>
              <a:t>1966</a:t>
            </a:r>
            <a:r>
              <a:rPr lang="zh-CN" altLang="en-US"/>
              <a:t>年，发动</a:t>
            </a:r>
            <a:r>
              <a:rPr lang="zh-CN" altLang="en-US">
                <a:latin typeface="微软雅黑"/>
              </a:rPr>
              <a:t>“</a:t>
            </a:r>
            <a:r>
              <a:rPr lang="zh-CN" altLang="en-US"/>
              <a:t>文化大革命</a:t>
            </a:r>
            <a:r>
              <a:rPr lang="zh-CN" altLang="en-US">
                <a:latin typeface="微软雅黑"/>
              </a:rPr>
              <a:t>”</a:t>
            </a:r>
            <a:endParaRPr lang="zh-CN" altLang="en-US"/>
          </a:p>
          <a:p>
            <a:r>
              <a:rPr lang="en-US" altLang="zh-CN"/>
              <a:t>1968</a:t>
            </a:r>
            <a:r>
              <a:rPr lang="zh-CN" altLang="en-US"/>
              <a:t>年</a:t>
            </a:r>
            <a:r>
              <a:rPr lang="en-US" altLang="zh-CN"/>
              <a:t>12</a:t>
            </a:r>
            <a:r>
              <a:rPr lang="zh-CN" altLang="en-US"/>
              <a:t>月</a:t>
            </a:r>
            <a:r>
              <a:rPr lang="en-US" altLang="zh-CN"/>
              <a:t>22</a:t>
            </a:r>
            <a:r>
              <a:rPr lang="zh-CN" altLang="en-US"/>
              <a:t>日，在</a:t>
            </a:r>
            <a:r>
              <a:rPr lang="en-US" altLang="zh-CN"/>
              <a:t>《</a:t>
            </a:r>
            <a:r>
              <a:rPr lang="zh-CN" altLang="en-US"/>
              <a:t>人民日报</a:t>
            </a:r>
            <a:r>
              <a:rPr lang="en-US" altLang="zh-CN"/>
              <a:t>》</a:t>
            </a:r>
            <a:r>
              <a:rPr lang="zh-CN" altLang="en-US"/>
              <a:t>发表毛泽东的号召后，上山下乡运动开始高潮</a:t>
            </a:r>
          </a:p>
          <a:p>
            <a:r>
              <a:rPr lang="en-US" altLang="zh-CN"/>
              <a:t>1972</a:t>
            </a:r>
            <a:r>
              <a:rPr lang="zh-CN" altLang="en-US"/>
              <a:t>年</a:t>
            </a:r>
            <a:r>
              <a:rPr lang="en-US" altLang="zh-CN"/>
              <a:t>2</a:t>
            </a:r>
            <a:r>
              <a:rPr lang="zh-CN" altLang="en-US"/>
              <a:t>月</a:t>
            </a:r>
            <a:r>
              <a:rPr lang="en-US" altLang="zh-CN"/>
              <a:t>21</a:t>
            </a:r>
            <a:r>
              <a:rPr lang="zh-CN" altLang="en-US"/>
              <a:t>日，会晤到访的美国总统尼克松</a:t>
            </a:r>
          </a:p>
          <a:p>
            <a:r>
              <a:rPr lang="en-US" altLang="zh-CN"/>
              <a:t>1973</a:t>
            </a:r>
            <a:r>
              <a:rPr lang="zh-CN" altLang="en-US"/>
              <a:t>年，</a:t>
            </a:r>
            <a:r>
              <a:rPr lang="zh-CN" altLang="en-US">
                <a:latin typeface="微软雅黑"/>
              </a:rPr>
              <a:t>“</a:t>
            </a:r>
            <a:r>
              <a:rPr lang="zh-CN" altLang="en-US"/>
              <a:t>批林批孔</a:t>
            </a:r>
            <a:r>
              <a:rPr lang="zh-CN" altLang="en-US">
                <a:latin typeface="微软雅黑"/>
              </a:rPr>
              <a:t>”</a:t>
            </a:r>
            <a:r>
              <a:rPr lang="zh-CN" altLang="en-US"/>
              <a:t>运动</a:t>
            </a:r>
          </a:p>
          <a:p>
            <a:r>
              <a:rPr lang="en-US" altLang="zh-CN"/>
              <a:t>1976</a:t>
            </a:r>
            <a:r>
              <a:rPr lang="zh-CN" altLang="en-US"/>
              <a:t>年，</a:t>
            </a:r>
            <a:r>
              <a:rPr lang="zh-CN" altLang="en-US">
                <a:latin typeface="微软雅黑"/>
              </a:rPr>
              <a:t>“</a:t>
            </a:r>
            <a:r>
              <a:rPr lang="zh-CN" altLang="en-US"/>
              <a:t>反击右倾翻案风</a:t>
            </a:r>
            <a:r>
              <a:rPr lang="zh-CN" altLang="en-US">
                <a:latin typeface="微软雅黑"/>
              </a:rPr>
              <a:t>”</a:t>
            </a:r>
            <a:endParaRPr lang="zh-CN" altLang="en-US"/>
          </a:p>
        </p:txBody>
      </p:sp>
      <p:pic>
        <p:nvPicPr>
          <p:cNvPr id="134148" name="Picture 4" descr="毛主席语录"/>
          <p:cNvPicPr>
            <a:picLocks noChangeAspect="1" noChangeArrowheads="1"/>
          </p:cNvPicPr>
          <p:nvPr/>
        </p:nvPicPr>
        <p:blipFill>
          <a:blip r:embed="rId2" cstate="print"/>
          <a:srcRect/>
          <a:stretch>
            <a:fillRect/>
          </a:stretch>
        </p:blipFill>
        <p:spPr bwMode="auto">
          <a:xfrm>
            <a:off x="0" y="0"/>
            <a:ext cx="9144000" cy="6856413"/>
          </a:xfrm>
          <a:prstGeom prst="rect">
            <a:avLst/>
          </a:prstGeom>
          <a:noFill/>
        </p:spPr>
      </p:pic>
      <p:pic>
        <p:nvPicPr>
          <p:cNvPr id="134149" name="Picture 5" descr="打倒刘少奇招贴画"/>
          <p:cNvPicPr>
            <a:picLocks noChangeAspect="1" noChangeArrowheads="1"/>
          </p:cNvPicPr>
          <p:nvPr/>
        </p:nvPicPr>
        <p:blipFill>
          <a:blip r:embed="rId3" cstate="print"/>
          <a:srcRect/>
          <a:stretch>
            <a:fillRect/>
          </a:stretch>
        </p:blipFill>
        <p:spPr bwMode="auto">
          <a:xfrm>
            <a:off x="0" y="76200"/>
            <a:ext cx="9144000" cy="6629400"/>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134147">
                                            <p:txEl>
                                              <p:pRg st="0" end="0"/>
                                            </p:txEl>
                                          </p:spTgt>
                                        </p:tgtEl>
                                        <p:attrNameLst>
                                          <p:attrName>style.visibility</p:attrName>
                                        </p:attrNameLst>
                                      </p:cBhvr>
                                      <p:to>
                                        <p:strVal val="visible"/>
                                      </p:to>
                                    </p:set>
                                    <p:animEffect transition="in" filter="dissolve">
                                      <p:cBhvr>
                                        <p:cTn id="7" dur="500"/>
                                        <p:tgtEl>
                                          <p:spTgt spid="134147">
                                            <p:txEl>
                                              <p:pRg st="0" end="0"/>
                                            </p:txEl>
                                          </p:spTgt>
                                        </p:tgtEl>
                                      </p:cBhvr>
                                    </p:animEffect>
                                  </p:childTnLst>
                                  <p:subTnLst>
                                    <p:animClr clrSpc="rgb" dir="cw">
                                      <p:cBhvr override="childStyle">
                                        <p:cTn dur="1" fill="hold" display="0" masterRel="nextClick" afterEffect="1"/>
                                        <p:tgtEl>
                                          <p:spTgt spid="134147">
                                            <p:txEl>
                                              <p:pRg st="0" end="0"/>
                                            </p:txEl>
                                          </p:spTgt>
                                        </p:tgtEl>
                                        <p:attrNameLst>
                                          <p:attrName>ppt_c</p:attrName>
                                        </p:attrNameLst>
                                      </p:cBhvr>
                                      <p:to>
                                        <a:srgbClr val="969696"/>
                                      </p:to>
                                    </p:animClr>
                                  </p:sub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34147">
                                            <p:txEl>
                                              <p:pRg st="1" end="1"/>
                                            </p:txEl>
                                          </p:spTgt>
                                        </p:tgtEl>
                                        <p:attrNameLst>
                                          <p:attrName>style.visibility</p:attrName>
                                        </p:attrNameLst>
                                      </p:cBhvr>
                                      <p:to>
                                        <p:strVal val="visible"/>
                                      </p:to>
                                    </p:set>
                                    <p:animEffect transition="in" filter="dissolve">
                                      <p:cBhvr>
                                        <p:cTn id="12" dur="500"/>
                                        <p:tgtEl>
                                          <p:spTgt spid="134147">
                                            <p:txEl>
                                              <p:pRg st="1" end="1"/>
                                            </p:txEl>
                                          </p:spTgt>
                                        </p:tgtEl>
                                      </p:cBhvr>
                                    </p:animEffect>
                                  </p:childTnLst>
                                  <p:subTnLst>
                                    <p:animClr clrSpc="rgb" dir="cw">
                                      <p:cBhvr override="childStyle">
                                        <p:cTn dur="1" fill="hold" display="0" masterRel="nextClick" afterEffect="1"/>
                                        <p:tgtEl>
                                          <p:spTgt spid="134147">
                                            <p:txEl>
                                              <p:pRg st="1" end="1"/>
                                            </p:txEl>
                                          </p:spTgt>
                                        </p:tgtEl>
                                        <p:attrNameLst>
                                          <p:attrName>ppt_c</p:attrName>
                                        </p:attrNameLst>
                                      </p:cBhvr>
                                      <p:to>
                                        <a:srgbClr val="969696"/>
                                      </p:to>
                                    </p:animClr>
                                  </p:sub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34148"/>
                                        </p:tgtEl>
                                        <p:attrNameLst>
                                          <p:attrName>style.visibility</p:attrName>
                                        </p:attrNameLst>
                                      </p:cBhvr>
                                      <p:to>
                                        <p:strVal val="visible"/>
                                      </p:to>
                                    </p:set>
                                    <p:animEffect transition="in" filter="dissolve">
                                      <p:cBhvr>
                                        <p:cTn id="17" dur="500"/>
                                        <p:tgtEl>
                                          <p:spTgt spid="134148"/>
                                        </p:tgtEl>
                                      </p:cBhvr>
                                    </p:animEffect>
                                  </p:childTnLst>
                                  <p:subTnLst>
                                    <p:set>
                                      <p:cBhvr override="childStyle">
                                        <p:cTn dur="1" fill="hold" display="0" masterRel="nextClick" afterEffect="1"/>
                                        <p:tgtEl>
                                          <p:spTgt spid="134148"/>
                                        </p:tgtEl>
                                        <p:attrNameLst>
                                          <p:attrName>style.visibility</p:attrName>
                                        </p:attrNameLst>
                                      </p:cBhvr>
                                      <p:to>
                                        <p:strVal val="hidden"/>
                                      </p:to>
                                    </p:set>
                                  </p:sub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34149"/>
                                        </p:tgtEl>
                                        <p:attrNameLst>
                                          <p:attrName>style.visibility</p:attrName>
                                        </p:attrNameLst>
                                      </p:cBhvr>
                                      <p:to>
                                        <p:strVal val="visible"/>
                                      </p:to>
                                    </p:set>
                                    <p:animEffect transition="in" filter="dissolve">
                                      <p:cBhvr>
                                        <p:cTn id="22" dur="500"/>
                                        <p:tgtEl>
                                          <p:spTgt spid="134149"/>
                                        </p:tgtEl>
                                      </p:cBhvr>
                                    </p:animEffect>
                                  </p:childTnLst>
                                  <p:subTnLst>
                                    <p:set>
                                      <p:cBhvr override="childStyle">
                                        <p:cTn dur="1" fill="hold" display="0" masterRel="nextClick" afterEffect="1"/>
                                        <p:tgtEl>
                                          <p:spTgt spid="134149"/>
                                        </p:tgtEl>
                                        <p:attrNameLst>
                                          <p:attrName>style.visibility</p:attrName>
                                        </p:attrNameLst>
                                      </p:cBhvr>
                                      <p:to>
                                        <p:strVal val="hidden"/>
                                      </p:to>
                                    </p:set>
                                  </p:sub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134147">
                                            <p:txEl>
                                              <p:pRg st="2" end="2"/>
                                            </p:txEl>
                                          </p:spTgt>
                                        </p:tgtEl>
                                        <p:attrNameLst>
                                          <p:attrName>style.visibility</p:attrName>
                                        </p:attrNameLst>
                                      </p:cBhvr>
                                      <p:to>
                                        <p:strVal val="visible"/>
                                      </p:to>
                                    </p:set>
                                    <p:animEffect transition="in" filter="dissolve">
                                      <p:cBhvr>
                                        <p:cTn id="27" dur="500"/>
                                        <p:tgtEl>
                                          <p:spTgt spid="134147">
                                            <p:txEl>
                                              <p:pRg st="2" end="2"/>
                                            </p:txEl>
                                          </p:spTgt>
                                        </p:tgtEl>
                                      </p:cBhvr>
                                    </p:animEffect>
                                  </p:childTnLst>
                                  <p:subTnLst>
                                    <p:animClr clrSpc="rgb" dir="cw">
                                      <p:cBhvr override="childStyle">
                                        <p:cTn dur="1" fill="hold" display="0" masterRel="nextClick" afterEffect="1"/>
                                        <p:tgtEl>
                                          <p:spTgt spid="134147">
                                            <p:txEl>
                                              <p:pRg st="2" end="2"/>
                                            </p:txEl>
                                          </p:spTgt>
                                        </p:tgtEl>
                                        <p:attrNameLst>
                                          <p:attrName>ppt_c</p:attrName>
                                        </p:attrNameLst>
                                      </p:cBhvr>
                                      <p:to>
                                        <a:srgbClr val="969696"/>
                                      </p:to>
                                    </p:animClr>
                                  </p:sub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134147">
                                            <p:txEl>
                                              <p:pRg st="3" end="3"/>
                                            </p:txEl>
                                          </p:spTgt>
                                        </p:tgtEl>
                                        <p:attrNameLst>
                                          <p:attrName>style.visibility</p:attrName>
                                        </p:attrNameLst>
                                      </p:cBhvr>
                                      <p:to>
                                        <p:strVal val="visible"/>
                                      </p:to>
                                    </p:set>
                                    <p:animEffect transition="in" filter="dissolve">
                                      <p:cBhvr>
                                        <p:cTn id="32" dur="500"/>
                                        <p:tgtEl>
                                          <p:spTgt spid="134147">
                                            <p:txEl>
                                              <p:pRg st="3" end="3"/>
                                            </p:txEl>
                                          </p:spTgt>
                                        </p:tgtEl>
                                      </p:cBhvr>
                                    </p:animEffect>
                                  </p:childTnLst>
                                  <p:subTnLst>
                                    <p:animClr clrSpc="rgb" dir="cw">
                                      <p:cBhvr override="childStyle">
                                        <p:cTn dur="1" fill="hold" display="0" masterRel="nextClick" afterEffect="1"/>
                                        <p:tgtEl>
                                          <p:spTgt spid="134147">
                                            <p:txEl>
                                              <p:pRg st="3" end="3"/>
                                            </p:txEl>
                                          </p:spTgt>
                                        </p:tgtEl>
                                        <p:attrNameLst>
                                          <p:attrName>ppt_c</p:attrName>
                                        </p:attrNameLst>
                                      </p:cBhvr>
                                      <p:to>
                                        <a:srgbClr val="969696"/>
                                      </p:to>
                                    </p:animClr>
                                  </p:sub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134147">
                                            <p:txEl>
                                              <p:pRg st="4" end="4"/>
                                            </p:txEl>
                                          </p:spTgt>
                                        </p:tgtEl>
                                        <p:attrNameLst>
                                          <p:attrName>style.visibility</p:attrName>
                                        </p:attrNameLst>
                                      </p:cBhvr>
                                      <p:to>
                                        <p:strVal val="visible"/>
                                      </p:to>
                                    </p:set>
                                    <p:animEffect transition="in" filter="dissolve">
                                      <p:cBhvr>
                                        <p:cTn id="37" dur="500"/>
                                        <p:tgtEl>
                                          <p:spTgt spid="134147">
                                            <p:txEl>
                                              <p:pRg st="4" end="4"/>
                                            </p:txEl>
                                          </p:spTgt>
                                        </p:tgtEl>
                                      </p:cBhvr>
                                    </p:animEffect>
                                  </p:childTnLst>
                                  <p:subTnLst>
                                    <p:animClr clrSpc="rgb" dir="cw">
                                      <p:cBhvr override="childStyle">
                                        <p:cTn dur="1" fill="hold" display="0" masterRel="nextClick" afterEffect="1"/>
                                        <p:tgtEl>
                                          <p:spTgt spid="134147">
                                            <p:txEl>
                                              <p:pRg st="4" end="4"/>
                                            </p:txEl>
                                          </p:spTgt>
                                        </p:tgtEl>
                                        <p:attrNameLst>
                                          <p:attrName>ppt_c</p:attrName>
                                        </p:attrNameLst>
                                      </p:cBhvr>
                                      <p:to>
                                        <a:srgbClr val="969696"/>
                                      </p:to>
                                    </p:animClr>
                                  </p:sub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134147">
                                            <p:txEl>
                                              <p:pRg st="5" end="5"/>
                                            </p:txEl>
                                          </p:spTgt>
                                        </p:tgtEl>
                                        <p:attrNameLst>
                                          <p:attrName>style.visibility</p:attrName>
                                        </p:attrNameLst>
                                      </p:cBhvr>
                                      <p:to>
                                        <p:strVal val="visible"/>
                                      </p:to>
                                    </p:set>
                                    <p:animEffect transition="in" filter="dissolve">
                                      <p:cBhvr>
                                        <p:cTn id="42" dur="500"/>
                                        <p:tgtEl>
                                          <p:spTgt spid="134147">
                                            <p:txEl>
                                              <p:pRg st="5" end="5"/>
                                            </p:txEl>
                                          </p:spTgt>
                                        </p:tgtEl>
                                      </p:cBhvr>
                                    </p:animEffect>
                                  </p:childTnLst>
                                  <p:subTnLst>
                                    <p:animClr clrSpc="rgb" dir="cw">
                                      <p:cBhvr override="childStyle">
                                        <p:cTn dur="1" fill="hold" display="0" masterRel="nextClick" afterEffect="1"/>
                                        <p:tgtEl>
                                          <p:spTgt spid="134147">
                                            <p:txEl>
                                              <p:pRg st="5" end="5"/>
                                            </p:txEl>
                                          </p:spTgt>
                                        </p:tgtEl>
                                        <p:attrNameLst>
                                          <p:attrName>ppt_c</p:attrName>
                                        </p:attrNameLst>
                                      </p:cBhvr>
                                      <p:to>
                                        <a:srgbClr val="969696"/>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4147" grpId="0" uiExpand="1" build="p"/>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2"/>
          <p:cNvSpPr>
            <a:spLocks noGrp="1" noChangeArrowheads="1"/>
          </p:cNvSpPr>
          <p:nvPr>
            <p:ph type="title"/>
          </p:nvPr>
        </p:nvSpPr>
        <p:spPr/>
        <p:txBody>
          <a:bodyPr/>
          <a:lstStyle/>
          <a:p>
            <a:r>
              <a:rPr lang="zh-CN" altLang="en-US"/>
              <a:t>文革对其他国家的影响</a:t>
            </a:r>
          </a:p>
        </p:txBody>
      </p:sp>
      <p:sp>
        <p:nvSpPr>
          <p:cNvPr id="135171" name="Rectangle 3"/>
          <p:cNvSpPr>
            <a:spLocks noGrp="1" noChangeArrowheads="1"/>
          </p:cNvSpPr>
          <p:nvPr>
            <p:ph type="body" idx="1"/>
          </p:nvPr>
        </p:nvSpPr>
        <p:spPr>
          <a:xfrm>
            <a:off x="179388" y="1449388"/>
            <a:ext cx="8785225" cy="5103812"/>
          </a:xfrm>
        </p:spPr>
        <p:txBody>
          <a:bodyPr/>
          <a:lstStyle/>
          <a:p>
            <a:r>
              <a:rPr lang="zh-CN" altLang="en-US" dirty="0"/>
              <a:t>香港在文革期间爆发多次由共产党领导的工人罢工运动，之后演化成六七武装暴动。</a:t>
            </a:r>
          </a:p>
          <a:p>
            <a:r>
              <a:rPr lang="zh-CN" altLang="en-US" dirty="0"/>
              <a:t>在西方国家，毛泽东主义的信奉者也有很多人响应号召，法国在</a:t>
            </a:r>
            <a:r>
              <a:rPr lang="en-US" altLang="zh-CN" dirty="0"/>
              <a:t>1968</a:t>
            </a:r>
            <a:r>
              <a:rPr lang="zh-CN" altLang="en-US" dirty="0"/>
              <a:t>年发生全国性罢工动乱，工人、学生高举毛主席语录游行；美国学生佩带红袖章示威；日本学生高举毛主席语录向防暴警察扔自制的燃烧弹；澳大利亚大学汉语系的学生自制红卫兵袖章卖钱，生意兴隆。</a:t>
            </a:r>
          </a:p>
          <a:p>
            <a:r>
              <a:rPr lang="zh-CN" altLang="en-US">
                <a:latin typeface="微软雅黑"/>
              </a:rPr>
              <a:t>“</a:t>
            </a:r>
            <a:r>
              <a:rPr lang="zh-CN" altLang="en-US"/>
              <a:t>造反有理</a:t>
            </a:r>
            <a:r>
              <a:rPr lang="zh-CN" altLang="en-US">
                <a:latin typeface="微软雅黑"/>
              </a:rPr>
              <a:t>”</a:t>
            </a:r>
            <a:r>
              <a:rPr lang="zh-CN" altLang="en-US"/>
              <a:t>这句口号被全世界所有对现状不满的人使用 </a:t>
            </a: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r>
              <a:rPr lang="zh-CN" altLang="en-US" dirty="0"/>
              <a:t>地位和影响</a:t>
            </a:r>
          </a:p>
        </p:txBody>
      </p:sp>
      <p:sp>
        <p:nvSpPr>
          <p:cNvPr id="13315" name="Rectangle 3"/>
          <p:cNvSpPr>
            <a:spLocks noGrp="1" noChangeArrowheads="1"/>
          </p:cNvSpPr>
          <p:nvPr>
            <p:ph type="body" idx="1"/>
          </p:nvPr>
        </p:nvSpPr>
        <p:spPr>
          <a:xfrm>
            <a:off x="250825" y="1484313"/>
            <a:ext cx="8415338" cy="4435475"/>
          </a:xfrm>
        </p:spPr>
        <p:txBody>
          <a:bodyPr/>
          <a:lstStyle/>
          <a:p>
            <a:pPr>
              <a:lnSpc>
                <a:spcPct val="90000"/>
              </a:lnSpc>
            </a:pPr>
            <a:r>
              <a:rPr lang="zh-CN" altLang="en-US" sz="3100">
                <a:latin typeface="Times New Roman" pitchFamily="18" charset="0"/>
              </a:rPr>
              <a:t>对马列主义军事思想有独特贡献</a:t>
            </a:r>
          </a:p>
          <a:p>
            <a:pPr>
              <a:lnSpc>
                <a:spcPct val="90000"/>
              </a:lnSpc>
            </a:pPr>
            <a:r>
              <a:rPr lang="zh-CN" altLang="en-US" sz="3100">
                <a:latin typeface="Times New Roman" pitchFamily="18" charset="0"/>
              </a:rPr>
              <a:t>开辟了农村包围城市的道路</a:t>
            </a:r>
          </a:p>
          <a:p>
            <a:pPr>
              <a:lnSpc>
                <a:spcPct val="90000"/>
              </a:lnSpc>
            </a:pPr>
            <a:r>
              <a:rPr lang="zh-CN" altLang="en-US" sz="3100">
                <a:latin typeface="Times New Roman" pitchFamily="18" charset="0"/>
              </a:rPr>
              <a:t>开创了以农民为主要成份建设人民军队的先例</a:t>
            </a:r>
          </a:p>
          <a:p>
            <a:pPr>
              <a:lnSpc>
                <a:spcPct val="90000"/>
              </a:lnSpc>
            </a:pPr>
            <a:r>
              <a:rPr lang="zh-CN" altLang="en-US" sz="3100">
                <a:latin typeface="Times New Roman" pitchFamily="18" charset="0"/>
              </a:rPr>
              <a:t>丰富和发展了人民战争学说</a:t>
            </a:r>
          </a:p>
          <a:p>
            <a:pPr>
              <a:lnSpc>
                <a:spcPct val="90000"/>
              </a:lnSpc>
            </a:pPr>
            <a:r>
              <a:rPr lang="zh-CN" altLang="en-US" sz="3100">
                <a:latin typeface="Times New Roman" pitchFamily="18" charset="0"/>
              </a:rPr>
              <a:t>系统发展了积极防御的思想</a:t>
            </a:r>
          </a:p>
          <a:p>
            <a:pPr>
              <a:lnSpc>
                <a:spcPct val="90000"/>
              </a:lnSpc>
            </a:pPr>
            <a:r>
              <a:rPr lang="zh-CN" altLang="en-US" sz="3100">
                <a:latin typeface="Times New Roman" pitchFamily="18" charset="0"/>
              </a:rPr>
              <a:t>把游击战提到战略高度</a:t>
            </a:r>
          </a:p>
          <a:p>
            <a:pPr>
              <a:lnSpc>
                <a:spcPct val="90000"/>
              </a:lnSpc>
            </a:pPr>
            <a:r>
              <a:rPr lang="zh-CN" altLang="en-US" sz="3100">
                <a:latin typeface="Times New Roman" pitchFamily="18" charset="0"/>
              </a:rPr>
              <a:t>形成了系统的歼灭战理论</a:t>
            </a:r>
          </a:p>
          <a:p>
            <a:pPr>
              <a:lnSpc>
                <a:spcPct val="90000"/>
              </a:lnSpc>
            </a:pPr>
            <a:r>
              <a:rPr lang="zh-CN" altLang="en-US" sz="3100">
                <a:latin typeface="Times New Roman" pitchFamily="18" charset="0"/>
              </a:rPr>
              <a:t>科学地阐述了军事辩证法的若干范畴</a:t>
            </a: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2"/>
          <p:cNvSpPr>
            <a:spLocks noGrp="1" noChangeArrowheads="1"/>
          </p:cNvSpPr>
          <p:nvPr>
            <p:ph type="title"/>
          </p:nvPr>
        </p:nvSpPr>
        <p:spPr/>
        <p:txBody>
          <a:bodyPr/>
          <a:lstStyle/>
          <a:p>
            <a:r>
              <a:rPr lang="zh-CN" altLang="en-US"/>
              <a:t>军事辩证法</a:t>
            </a:r>
          </a:p>
        </p:txBody>
      </p:sp>
      <p:sp>
        <p:nvSpPr>
          <p:cNvPr id="137219" name="Rectangle 3"/>
          <p:cNvSpPr>
            <a:spLocks noGrp="1" noChangeArrowheads="1"/>
          </p:cNvSpPr>
          <p:nvPr>
            <p:ph type="body" idx="1"/>
          </p:nvPr>
        </p:nvSpPr>
        <p:spPr/>
        <p:txBody>
          <a:bodyPr/>
          <a:lstStyle/>
          <a:p>
            <a:r>
              <a:rPr lang="zh-CN" altLang="en-US"/>
              <a:t>无产阶级的战争观</a:t>
            </a:r>
          </a:p>
          <a:p>
            <a:pPr lvl="1"/>
            <a:r>
              <a:rPr lang="zh-CN" altLang="en-US"/>
              <a:t>战争起源和现代战争的根源</a:t>
            </a:r>
          </a:p>
          <a:p>
            <a:pPr lvl="1"/>
            <a:r>
              <a:rPr lang="zh-CN" altLang="en-US"/>
              <a:t>战争的本质和目的</a:t>
            </a:r>
          </a:p>
          <a:p>
            <a:pPr lvl="1"/>
            <a:r>
              <a:rPr lang="zh-CN" altLang="en-US"/>
              <a:t>战争的性质和我们对待战争的态度</a:t>
            </a:r>
          </a:p>
          <a:p>
            <a:r>
              <a:rPr lang="zh-CN" altLang="en-US"/>
              <a:t>无产阶级的战争方法论</a:t>
            </a:r>
          </a:p>
          <a:p>
            <a:pPr lvl="1"/>
            <a:r>
              <a:rPr lang="zh-CN" altLang="en-US"/>
              <a:t>认识和正确掌握战争规律</a:t>
            </a:r>
          </a:p>
          <a:p>
            <a:pPr lvl="1"/>
            <a:r>
              <a:rPr lang="zh-CN" altLang="en-US"/>
              <a:t>主观指导必须符合客观实际</a:t>
            </a:r>
          </a:p>
          <a:p>
            <a:pPr lvl="1"/>
            <a:r>
              <a:rPr lang="zh-CN" altLang="en-US"/>
              <a:t>研究和指导战争必须着眼其特点和发展</a:t>
            </a:r>
          </a:p>
          <a:p>
            <a:pPr lvl="1"/>
            <a:r>
              <a:rPr lang="zh-CN" altLang="en-US"/>
              <a:t>关照全局，掌握重要关节</a:t>
            </a: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2"/>
          <p:cNvSpPr>
            <a:spLocks noGrp="1" noChangeArrowheads="1"/>
          </p:cNvSpPr>
          <p:nvPr>
            <p:ph type="title"/>
          </p:nvPr>
        </p:nvSpPr>
        <p:spPr/>
        <p:txBody>
          <a:bodyPr/>
          <a:lstStyle/>
          <a:p>
            <a:r>
              <a:rPr lang="zh-CN" altLang="en-US"/>
              <a:t>战争起源论</a:t>
            </a:r>
          </a:p>
        </p:txBody>
      </p:sp>
      <p:sp>
        <p:nvSpPr>
          <p:cNvPr id="138243" name="Rectangle 3"/>
          <p:cNvSpPr>
            <a:spLocks noGrp="1" noChangeArrowheads="1"/>
          </p:cNvSpPr>
          <p:nvPr>
            <p:ph type="body" idx="1"/>
          </p:nvPr>
        </p:nvSpPr>
        <p:spPr/>
        <p:txBody>
          <a:bodyPr/>
          <a:lstStyle/>
          <a:p>
            <a:r>
              <a:rPr lang="zh-CN" altLang="en-US"/>
              <a:t>战争种族论</a:t>
            </a:r>
          </a:p>
          <a:p>
            <a:r>
              <a:rPr lang="zh-CN" altLang="en-US"/>
              <a:t>新人口理论</a:t>
            </a:r>
          </a:p>
          <a:p>
            <a:r>
              <a:rPr lang="zh-CN" altLang="en-US"/>
              <a:t>人的本能</a:t>
            </a:r>
          </a:p>
          <a:p>
            <a:r>
              <a:rPr lang="zh-CN" altLang="en-US"/>
              <a:t>技术</a:t>
            </a:r>
            <a:r>
              <a:rPr lang="en-US" altLang="zh-CN"/>
              <a:t>-</a:t>
            </a:r>
            <a:r>
              <a:rPr lang="zh-CN" altLang="en-US"/>
              <a:t>工业决定战争论</a:t>
            </a:r>
          </a:p>
          <a:p>
            <a:r>
              <a:rPr lang="zh-CN" altLang="en-US"/>
              <a:t>文明冲突论</a:t>
            </a:r>
          </a:p>
          <a:p>
            <a:r>
              <a:rPr lang="en-US" altLang="zh-CN">
                <a:latin typeface="微软雅黑"/>
              </a:rPr>
              <a:t>……</a:t>
            </a:r>
            <a:endParaRPr lang="en-US" altLang="zh-CN"/>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en-US" altLang="zh-CN" sz="4000" dirty="0"/>
              <a:t>1924-09-08</a:t>
            </a:r>
            <a:br>
              <a:rPr lang="en-US" altLang="zh-CN" sz="4000" dirty="0"/>
            </a:br>
            <a:r>
              <a:rPr lang="en-US" altLang="zh-CN" sz="4000" dirty="0"/>
              <a:t>Time cover</a:t>
            </a:r>
            <a:endParaRPr lang="zh-CN" altLang="en-US" sz="4000" dirty="0"/>
          </a:p>
        </p:txBody>
      </p:sp>
      <p:sp>
        <p:nvSpPr>
          <p:cNvPr id="3" name="内容占位符 2"/>
          <p:cNvSpPr>
            <a:spLocks noGrp="1"/>
          </p:cNvSpPr>
          <p:nvPr>
            <p:ph idx="1"/>
          </p:nvPr>
        </p:nvSpPr>
        <p:spPr/>
        <p:txBody>
          <a:bodyPr/>
          <a:lstStyle/>
          <a:p>
            <a:r>
              <a:rPr lang="en-US" altLang="zh-CN"/>
              <a:t>General Wu</a:t>
            </a:r>
            <a:br>
              <a:rPr lang="en-US" altLang="zh-CN"/>
            </a:br>
            <a:r>
              <a:rPr lang="zh-CN" altLang="en-US"/>
              <a:t>（吴佩孚）</a:t>
            </a:r>
            <a:endParaRPr lang="en-US" altLang="zh-CN" dirty="0"/>
          </a:p>
          <a:p>
            <a:pPr lvl="1"/>
            <a:r>
              <a:rPr lang="en-US" altLang="zh-CN" dirty="0"/>
              <a:t>Biggest Man </a:t>
            </a:r>
            <a:br>
              <a:rPr lang="en-US" altLang="zh-CN" dirty="0"/>
            </a:br>
            <a:r>
              <a:rPr lang="en-US" altLang="zh-CN" dirty="0"/>
              <a:t>in China</a:t>
            </a:r>
            <a:endParaRPr lang="zh-CN" altLang="en-US" dirty="0"/>
          </a:p>
        </p:txBody>
      </p:sp>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707903" y="13483"/>
            <a:ext cx="5064943" cy="6844517"/>
          </a:xfrm>
          <a:prstGeom prst="rect">
            <a:avLst/>
          </a:prstGeom>
        </p:spPr>
      </p:pic>
    </p:spTree>
    <p:extLst>
      <p:ext uri="{BB962C8B-B14F-4D97-AF65-F5344CB8AC3E}">
        <p14:creationId xmlns:p14="http://schemas.microsoft.com/office/powerpoint/2010/main" val="299693123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2"/>
          <p:cNvSpPr>
            <a:spLocks noGrp="1" noChangeArrowheads="1"/>
          </p:cNvSpPr>
          <p:nvPr>
            <p:ph type="title"/>
          </p:nvPr>
        </p:nvSpPr>
        <p:spPr/>
        <p:txBody>
          <a:bodyPr/>
          <a:lstStyle/>
          <a:p>
            <a:r>
              <a:rPr lang="zh-CN" altLang="en-US"/>
              <a:t>战争的本质和目的</a:t>
            </a:r>
          </a:p>
        </p:txBody>
      </p:sp>
      <p:sp>
        <p:nvSpPr>
          <p:cNvPr id="139267" name="Rectangle 3"/>
          <p:cNvSpPr>
            <a:spLocks noGrp="1" noChangeArrowheads="1"/>
          </p:cNvSpPr>
          <p:nvPr>
            <p:ph type="body" idx="1"/>
          </p:nvPr>
        </p:nvSpPr>
        <p:spPr/>
        <p:txBody>
          <a:bodyPr/>
          <a:lstStyle/>
          <a:p>
            <a:r>
              <a:rPr lang="en-US" altLang="zh-CN">
                <a:latin typeface="微软雅黑"/>
              </a:rPr>
              <a:t>“</a:t>
            </a:r>
            <a:r>
              <a:rPr lang="zh-CN" altLang="en-US"/>
              <a:t>战争本身就是政治性质的行动</a:t>
            </a:r>
            <a:r>
              <a:rPr lang="zh-CN" altLang="en-US">
                <a:latin typeface="微软雅黑"/>
              </a:rPr>
              <a:t>”</a:t>
            </a:r>
            <a:r>
              <a:rPr lang="zh-CN" altLang="en-US"/>
              <a:t>；</a:t>
            </a:r>
            <a:r>
              <a:rPr lang="zh-CN" altLang="en-US">
                <a:latin typeface="微软雅黑"/>
              </a:rPr>
              <a:t>“</a:t>
            </a:r>
            <a:r>
              <a:rPr lang="zh-CN" altLang="en-US"/>
              <a:t>政治是不流血的战争，战争是流血的政治</a:t>
            </a:r>
            <a:r>
              <a:rPr lang="zh-CN" altLang="en-US">
                <a:latin typeface="微软雅黑"/>
              </a:rPr>
              <a:t>”</a:t>
            </a:r>
            <a:endParaRPr lang="zh-CN" altLang="en-US"/>
          </a:p>
          <a:p>
            <a:r>
              <a:rPr lang="zh-CN" altLang="en-US"/>
              <a:t>战争的基本起因受政治支配，战争的性质取决于政治，战争的整个过程受政治制约</a:t>
            </a:r>
          </a:p>
          <a:p>
            <a:r>
              <a:rPr lang="zh-CN" altLang="en-US"/>
              <a:t>战争是手段，政治是目的</a:t>
            </a:r>
          </a:p>
          <a:p>
            <a:r>
              <a:rPr lang="zh-CN" altLang="en-US"/>
              <a:t>战争的目的</a:t>
            </a:r>
            <a:r>
              <a:rPr lang="en-US" altLang="zh-CN"/>
              <a:t>&amp;</a:t>
            </a:r>
            <a:r>
              <a:rPr lang="zh-CN" altLang="en-US"/>
              <a:t>本质</a:t>
            </a:r>
            <a:r>
              <a:rPr lang="en-US" altLang="zh-CN">
                <a:latin typeface="微软雅黑"/>
              </a:rPr>
              <a:t>——</a:t>
            </a:r>
            <a:r>
              <a:rPr lang="zh-CN" altLang="en-US"/>
              <a:t>保存自己，消灭敌人</a:t>
            </a: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2"/>
          <p:cNvSpPr>
            <a:spLocks noGrp="1" noChangeArrowheads="1"/>
          </p:cNvSpPr>
          <p:nvPr>
            <p:ph type="title"/>
          </p:nvPr>
        </p:nvSpPr>
        <p:spPr/>
        <p:txBody>
          <a:bodyPr/>
          <a:lstStyle/>
          <a:p>
            <a:r>
              <a:rPr lang="zh-CN" altLang="en-US" sz="4000">
                <a:latin typeface="Times New Roman" pitchFamily="18" charset="0"/>
              </a:rPr>
              <a:t>战争的性质</a:t>
            </a:r>
            <a:br>
              <a:rPr lang="zh-CN" altLang="en-US" sz="4000">
                <a:latin typeface="Times New Roman" pitchFamily="18" charset="0"/>
              </a:rPr>
            </a:br>
            <a:r>
              <a:rPr lang="zh-CN" altLang="en-US" sz="4000">
                <a:latin typeface="Times New Roman" pitchFamily="18" charset="0"/>
              </a:rPr>
              <a:t>我们对待战争的态度</a:t>
            </a:r>
          </a:p>
        </p:txBody>
      </p:sp>
      <p:sp>
        <p:nvSpPr>
          <p:cNvPr id="140291" name="Rectangle 3"/>
          <p:cNvSpPr>
            <a:spLocks noGrp="1" noChangeArrowheads="1"/>
          </p:cNvSpPr>
          <p:nvPr>
            <p:ph type="body" idx="1"/>
          </p:nvPr>
        </p:nvSpPr>
        <p:spPr/>
        <p:txBody>
          <a:bodyPr/>
          <a:lstStyle/>
          <a:p>
            <a:r>
              <a:rPr lang="zh-CN" altLang="en-US"/>
              <a:t>战争的性质</a:t>
            </a:r>
            <a:r>
              <a:rPr lang="en-US" altLang="zh-CN">
                <a:latin typeface="微软雅黑"/>
              </a:rPr>
              <a:t>——</a:t>
            </a:r>
            <a:r>
              <a:rPr lang="zh-CN" altLang="en-US"/>
              <a:t>正义，非正义</a:t>
            </a:r>
          </a:p>
          <a:p>
            <a:r>
              <a:rPr lang="zh-CN" altLang="en-US"/>
              <a:t>战争性质的标准</a:t>
            </a:r>
          </a:p>
          <a:p>
            <a:pPr lvl="1"/>
            <a:r>
              <a:rPr lang="zh-CN" altLang="en-US"/>
              <a:t>哪一个阶级进行战争，这个战争是哪一种政治的继续</a:t>
            </a:r>
          </a:p>
          <a:p>
            <a:r>
              <a:rPr lang="zh-CN" altLang="en-US"/>
              <a:t>对待战争的根本态度</a:t>
            </a:r>
          </a:p>
          <a:p>
            <a:pPr lvl="1"/>
            <a:r>
              <a:rPr lang="zh-CN" altLang="en-US"/>
              <a:t>反对一切阻碍进步的非正义战争，积极参加进步的正义的战争</a:t>
            </a: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2"/>
          <p:cNvSpPr>
            <a:spLocks noGrp="1" noChangeArrowheads="1"/>
          </p:cNvSpPr>
          <p:nvPr>
            <p:ph type="title"/>
          </p:nvPr>
        </p:nvSpPr>
        <p:spPr/>
        <p:txBody>
          <a:bodyPr/>
          <a:lstStyle/>
          <a:p>
            <a:r>
              <a:rPr lang="zh-CN" altLang="en-US"/>
              <a:t>战争方法论</a:t>
            </a:r>
          </a:p>
        </p:txBody>
      </p:sp>
      <p:sp>
        <p:nvSpPr>
          <p:cNvPr id="141315" name="Rectangle 3"/>
          <p:cNvSpPr>
            <a:spLocks noGrp="1" noChangeArrowheads="1"/>
          </p:cNvSpPr>
          <p:nvPr>
            <p:ph type="body" idx="1"/>
          </p:nvPr>
        </p:nvSpPr>
        <p:spPr/>
        <p:txBody>
          <a:bodyPr/>
          <a:lstStyle/>
          <a:p>
            <a:r>
              <a:rPr lang="zh-CN" altLang="en-US"/>
              <a:t>研究和指导战争必须着眼于战争时间、地域、性质上的差异，实施正确的战争指导策略。</a:t>
            </a:r>
          </a:p>
          <a:p>
            <a:pPr lvl="1"/>
            <a:r>
              <a:rPr lang="zh-CN" altLang="en-US">
                <a:solidFill>
                  <a:schemeClr val="hlink"/>
                </a:solidFill>
              </a:rPr>
              <a:t>时间：</a:t>
            </a:r>
            <a:r>
              <a:rPr lang="zh-CN" altLang="en-US"/>
              <a:t>军队的装备、编制、作战方式、人员构成及素质等呈现时代差异</a:t>
            </a:r>
          </a:p>
          <a:p>
            <a:pPr lvl="1"/>
            <a:r>
              <a:rPr lang="zh-CN" altLang="en-US">
                <a:solidFill>
                  <a:schemeClr val="hlink"/>
                </a:solidFill>
              </a:rPr>
              <a:t>地域：</a:t>
            </a:r>
            <a:r>
              <a:rPr lang="zh-CN" altLang="en-US"/>
              <a:t>不同的地域有不同的国家、民族、地理环境，不同的社会制度、民族文化、历史传统、风俗习惯等，因而战争规律也各不同</a:t>
            </a:r>
          </a:p>
          <a:p>
            <a:pPr lvl="1"/>
            <a:r>
              <a:rPr lang="zh-CN" altLang="en-US">
                <a:solidFill>
                  <a:schemeClr val="hlink"/>
                </a:solidFill>
              </a:rPr>
              <a:t>性质：</a:t>
            </a:r>
            <a:r>
              <a:rPr lang="zh-CN" altLang="en-US"/>
              <a:t>正义与非正义战争决定着人心向背的问题，战争规律也不同</a:t>
            </a: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2"/>
          <p:cNvSpPr>
            <a:spLocks noGrp="1" noChangeArrowheads="1"/>
          </p:cNvSpPr>
          <p:nvPr>
            <p:ph type="title"/>
          </p:nvPr>
        </p:nvSpPr>
        <p:spPr/>
        <p:txBody>
          <a:bodyPr/>
          <a:lstStyle/>
          <a:p>
            <a:r>
              <a:rPr lang="zh-CN" altLang="en-US" sz="4800">
                <a:latin typeface="Times New Roman" pitchFamily="18" charset="0"/>
              </a:rPr>
              <a:t>关照全局，掌握关节</a:t>
            </a:r>
          </a:p>
        </p:txBody>
      </p:sp>
      <p:sp>
        <p:nvSpPr>
          <p:cNvPr id="142339" name="Rectangle 3"/>
          <p:cNvSpPr>
            <a:spLocks noGrp="1" noChangeArrowheads="1"/>
          </p:cNvSpPr>
          <p:nvPr>
            <p:ph type="body" idx="1"/>
          </p:nvPr>
        </p:nvSpPr>
        <p:spPr/>
        <p:txBody>
          <a:bodyPr/>
          <a:lstStyle/>
          <a:p>
            <a:r>
              <a:rPr lang="zh-CN" altLang="en-US"/>
              <a:t>全局与局部的概念</a:t>
            </a:r>
          </a:p>
          <a:p>
            <a:r>
              <a:rPr lang="zh-CN" altLang="en-US"/>
              <a:t>整个战争的指导者须全局在胸，使每一局部都能按全局的战略要求进行；</a:t>
            </a:r>
          </a:p>
          <a:p>
            <a:r>
              <a:rPr lang="zh-CN" altLang="en-US"/>
              <a:t>作为局部的指导者，要在全局的战略意图指导下发挥积极性、主动性，自觉做到局部服从全局</a:t>
            </a:r>
          </a:p>
          <a:p>
            <a:pPr lvl="1"/>
            <a:r>
              <a:rPr lang="zh-CN" altLang="en-US">
                <a:solidFill>
                  <a:schemeClr val="accent2"/>
                </a:solidFill>
              </a:rPr>
              <a:t>实例：下决心不要大后方，千里跃进大别山</a:t>
            </a: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2"/>
          <p:cNvSpPr>
            <a:spLocks noGrp="1" noChangeArrowheads="1"/>
          </p:cNvSpPr>
          <p:nvPr>
            <p:ph type="title"/>
          </p:nvPr>
        </p:nvSpPr>
        <p:spPr/>
        <p:txBody>
          <a:bodyPr/>
          <a:lstStyle/>
          <a:p>
            <a:r>
              <a:rPr lang="zh-CN" altLang="en-US"/>
              <a:t>人民战争思想</a:t>
            </a:r>
          </a:p>
        </p:txBody>
      </p:sp>
      <p:sp>
        <p:nvSpPr>
          <p:cNvPr id="143363" name="Rectangle 3"/>
          <p:cNvSpPr>
            <a:spLocks noGrp="1" noChangeArrowheads="1"/>
          </p:cNvSpPr>
          <p:nvPr>
            <p:ph type="body" idx="1"/>
          </p:nvPr>
        </p:nvSpPr>
        <p:spPr/>
        <p:txBody>
          <a:bodyPr/>
          <a:lstStyle/>
          <a:p>
            <a:r>
              <a:rPr lang="zh-CN" altLang="en-US"/>
              <a:t>是毛泽东军事思想的核心</a:t>
            </a:r>
          </a:p>
          <a:p>
            <a:r>
              <a:rPr lang="zh-CN" altLang="en-US"/>
              <a:t>基本精神：</a:t>
            </a:r>
          </a:p>
          <a:p>
            <a:pPr lvl="1"/>
            <a:r>
              <a:rPr lang="zh-CN" altLang="en-US"/>
              <a:t>在中国共产党的领导下，以人民军队为骨干，依靠人民群众，团结和争取各阶级、各阶层和社会集团的一切进步力量，开展以军事斗争为主，并与政治、外交、经济、文化等斗争形式紧密配合的全民战争。</a:t>
            </a: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2"/>
          <p:cNvSpPr>
            <a:spLocks noGrp="1" noChangeArrowheads="1"/>
          </p:cNvSpPr>
          <p:nvPr>
            <p:ph type="title"/>
          </p:nvPr>
        </p:nvSpPr>
        <p:spPr/>
        <p:txBody>
          <a:bodyPr/>
          <a:lstStyle/>
          <a:p>
            <a:r>
              <a:rPr lang="zh-CN" altLang="en-US"/>
              <a:t>人民战争思想的主要内容</a:t>
            </a:r>
          </a:p>
        </p:txBody>
      </p:sp>
      <p:sp>
        <p:nvSpPr>
          <p:cNvPr id="151555" name="Rectangle 3"/>
          <p:cNvSpPr>
            <a:spLocks noGrp="1" noChangeArrowheads="1"/>
          </p:cNvSpPr>
          <p:nvPr>
            <p:ph type="body" idx="1"/>
          </p:nvPr>
        </p:nvSpPr>
        <p:spPr/>
        <p:txBody>
          <a:bodyPr/>
          <a:lstStyle/>
          <a:p>
            <a:pPr>
              <a:lnSpc>
                <a:spcPct val="90000"/>
              </a:lnSpc>
            </a:pPr>
            <a:r>
              <a:rPr lang="zh-CN" altLang="en-US">
                <a:latin typeface="Times New Roman" pitchFamily="18" charset="0"/>
              </a:rPr>
              <a:t>坚持中国共产党对革命战争的统一领导</a:t>
            </a:r>
          </a:p>
          <a:p>
            <a:r>
              <a:rPr lang="zh-CN" altLang="en-US">
                <a:latin typeface="Times New Roman" pitchFamily="18" charset="0"/>
              </a:rPr>
              <a:t>结成最广泛的革命统一战线</a:t>
            </a:r>
          </a:p>
          <a:p>
            <a:r>
              <a:rPr lang="zh-CN" altLang="en-US">
                <a:latin typeface="Times New Roman" pitchFamily="18" charset="0"/>
              </a:rPr>
              <a:t>实行以人民军队为骨干的三结合的武装力量体制</a:t>
            </a:r>
          </a:p>
          <a:p>
            <a:r>
              <a:rPr lang="zh-CN" altLang="en-US">
                <a:latin typeface="Times New Roman" pitchFamily="18" charset="0"/>
              </a:rPr>
              <a:t>以武装斗争为主与其它斗争形式密切配合</a:t>
            </a:r>
          </a:p>
          <a:p>
            <a:r>
              <a:rPr lang="zh-CN" altLang="en-US">
                <a:latin typeface="Times New Roman" pitchFamily="18" charset="0"/>
              </a:rPr>
              <a:t>建立巩固的革命根据地</a:t>
            </a:r>
          </a:p>
          <a:p>
            <a:r>
              <a:rPr lang="zh-CN" altLang="en-US">
                <a:latin typeface="Times New Roman" pitchFamily="18" charset="0"/>
              </a:rPr>
              <a:t>创造一整套适应人民战争的战略战术</a:t>
            </a: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title"/>
          </p:nvPr>
        </p:nvSpPr>
        <p:spPr/>
        <p:txBody>
          <a:bodyPr/>
          <a:lstStyle/>
          <a:p>
            <a:r>
              <a:rPr lang="zh-CN" altLang="en-US"/>
              <a:t>人民战争思想的理论依据</a:t>
            </a:r>
          </a:p>
        </p:txBody>
      </p:sp>
      <p:sp>
        <p:nvSpPr>
          <p:cNvPr id="72707" name="Rectangle 3"/>
          <p:cNvSpPr>
            <a:spLocks noGrp="1" noChangeArrowheads="1"/>
          </p:cNvSpPr>
          <p:nvPr>
            <p:ph type="body" idx="1"/>
          </p:nvPr>
        </p:nvSpPr>
        <p:spPr>
          <a:xfrm>
            <a:off x="250825" y="1484313"/>
            <a:ext cx="8631238" cy="4579937"/>
          </a:xfrm>
        </p:spPr>
        <p:txBody>
          <a:bodyPr/>
          <a:lstStyle/>
          <a:p>
            <a:pPr>
              <a:lnSpc>
                <a:spcPct val="80000"/>
              </a:lnSpc>
            </a:pPr>
            <a:r>
              <a:rPr lang="zh-CN" altLang="en-US" sz="2800"/>
              <a:t>其一，</a:t>
            </a:r>
            <a:r>
              <a:rPr lang="zh-CN" altLang="en-US" sz="2800">
                <a:solidFill>
                  <a:schemeClr val="hlink"/>
                </a:solidFill>
              </a:rPr>
              <a:t>人民群众是战争伟大最深厚的根源。</a:t>
            </a:r>
          </a:p>
          <a:p>
            <a:pPr>
              <a:lnSpc>
                <a:spcPct val="80000"/>
              </a:lnSpc>
            </a:pPr>
            <a:r>
              <a:rPr lang="zh-CN" altLang="en-US" sz="2800"/>
              <a:t>社会发展的历史是从事生产物质财富的劳动群众推动生产发展的和社会发展的历史，人民群众是历史的主人，也是推动社会前进的根本力量。</a:t>
            </a:r>
          </a:p>
          <a:p>
            <a:pPr>
              <a:lnSpc>
                <a:spcPct val="80000"/>
              </a:lnSpc>
            </a:pPr>
            <a:r>
              <a:rPr lang="zh-CN" altLang="en-US" sz="2800"/>
              <a:t>革命战争是群众的战争，只有动员和依靠人民群众才能进行战争。动员了全国的老百姓，就造成了陷敌于灭顶之灾的汪洋大海，造成了弥补武器等等缺陷的补救条件，造成了克服一切战争困难的前提。</a:t>
            </a:r>
          </a:p>
          <a:p>
            <a:pPr>
              <a:lnSpc>
                <a:spcPct val="80000"/>
              </a:lnSpc>
            </a:pPr>
            <a:r>
              <a:rPr lang="zh-CN" altLang="en-US" sz="2800"/>
              <a:t>其二，</a:t>
            </a:r>
            <a:r>
              <a:rPr lang="zh-CN" altLang="en-US" sz="2800">
                <a:solidFill>
                  <a:schemeClr val="hlink"/>
                </a:solidFill>
              </a:rPr>
              <a:t>武器是战争的重要的因素，但不是决定的因素，决定的因素是人而不是物。</a:t>
            </a:r>
            <a:r>
              <a:rPr lang="zh-CN" altLang="en-US" sz="2800"/>
              <a:t>力量对比不但是军力和经济力的对比，而且是人力和人心的对比。</a:t>
            </a:r>
          </a:p>
          <a:p>
            <a:pPr>
              <a:lnSpc>
                <a:spcPct val="80000"/>
              </a:lnSpc>
            </a:pPr>
            <a:r>
              <a:rPr lang="zh-CN" altLang="en-US" sz="2800"/>
              <a:t>军力和经济力是要人去掌握的。</a:t>
            </a: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ChangeArrowheads="1"/>
          </p:cNvSpPr>
          <p:nvPr>
            <p:ph type="title"/>
          </p:nvPr>
        </p:nvSpPr>
        <p:spPr/>
        <p:txBody>
          <a:bodyPr/>
          <a:lstStyle/>
          <a:p>
            <a:r>
              <a:rPr lang="zh-CN" altLang="en-US"/>
              <a:t>人民战争思想的理论依据</a:t>
            </a:r>
          </a:p>
        </p:txBody>
      </p:sp>
      <p:sp>
        <p:nvSpPr>
          <p:cNvPr id="73731" name="Rectangle 3"/>
          <p:cNvSpPr>
            <a:spLocks noGrp="1" noChangeArrowheads="1"/>
          </p:cNvSpPr>
          <p:nvPr>
            <p:ph type="body" idx="1"/>
          </p:nvPr>
        </p:nvSpPr>
        <p:spPr>
          <a:xfrm>
            <a:off x="250825" y="1484313"/>
            <a:ext cx="8631238" cy="4579937"/>
          </a:xfrm>
        </p:spPr>
        <p:txBody>
          <a:bodyPr/>
          <a:lstStyle/>
          <a:p>
            <a:pPr>
              <a:lnSpc>
                <a:spcPct val="90000"/>
              </a:lnSpc>
            </a:pPr>
            <a:r>
              <a:rPr lang="zh-CN" altLang="en-US" sz="2800"/>
              <a:t>列宁指出：</a:t>
            </a:r>
            <a:r>
              <a:rPr lang="zh-CN" altLang="en-US" sz="2800">
                <a:latin typeface="微软雅黑"/>
              </a:rPr>
              <a:t>“</a:t>
            </a:r>
            <a:r>
              <a:rPr lang="zh-CN" altLang="en-US" sz="2800"/>
              <a:t>谁的后备多，谁的人力多，谁在人民群众中更能支持得住，谁就能在战争中取得胜利。</a:t>
            </a:r>
            <a:r>
              <a:rPr lang="zh-CN" altLang="en-US" sz="2800">
                <a:latin typeface="微软雅黑"/>
              </a:rPr>
              <a:t>”</a:t>
            </a:r>
            <a:endParaRPr lang="zh-CN" altLang="en-US" sz="2800"/>
          </a:p>
          <a:p>
            <a:pPr>
              <a:lnSpc>
                <a:spcPct val="90000"/>
              </a:lnSpc>
            </a:pPr>
            <a:r>
              <a:rPr lang="zh-CN" altLang="en-US" sz="2800"/>
              <a:t>自鸦片战争以来，中国没有亡国，包括经济和军事弱小的中国打败世界军事强国日本，人口众多是一个很重要的因素。</a:t>
            </a:r>
          </a:p>
          <a:p>
            <a:pPr lvl="1">
              <a:lnSpc>
                <a:spcPct val="90000"/>
              </a:lnSpc>
            </a:pPr>
            <a:r>
              <a:rPr lang="zh-CN" altLang="en-US" sz="2400"/>
              <a:t>一战：德军</a:t>
            </a:r>
            <a:r>
              <a:rPr lang="en-US" altLang="zh-CN" sz="2400">
                <a:latin typeface="微软雅黑"/>
              </a:rPr>
              <a:t>——</a:t>
            </a:r>
            <a:r>
              <a:rPr lang="en-US" altLang="zh-CN" sz="2400"/>
              <a:t>820</a:t>
            </a:r>
            <a:r>
              <a:rPr lang="zh-CN" altLang="en-US" sz="2400"/>
              <a:t>万；俄军</a:t>
            </a:r>
            <a:r>
              <a:rPr lang="en-US" altLang="zh-CN" sz="2400">
                <a:latin typeface="微软雅黑"/>
              </a:rPr>
              <a:t>——</a:t>
            </a:r>
            <a:r>
              <a:rPr lang="en-US" altLang="zh-CN" sz="2400"/>
              <a:t>990</a:t>
            </a:r>
            <a:r>
              <a:rPr lang="zh-CN" altLang="en-US" sz="2400"/>
              <a:t>万。</a:t>
            </a:r>
          </a:p>
          <a:p>
            <a:pPr lvl="1">
              <a:lnSpc>
                <a:spcPct val="90000"/>
              </a:lnSpc>
            </a:pPr>
            <a:r>
              <a:rPr lang="zh-CN" altLang="en-US" sz="2400"/>
              <a:t>二战末：德军</a:t>
            </a:r>
            <a:r>
              <a:rPr lang="en-US" altLang="zh-CN" sz="2400">
                <a:latin typeface="微软雅黑"/>
              </a:rPr>
              <a:t>——</a:t>
            </a:r>
            <a:r>
              <a:rPr lang="en-US" altLang="zh-CN" sz="2400"/>
              <a:t>1093</a:t>
            </a:r>
            <a:r>
              <a:rPr lang="zh-CN" altLang="en-US" sz="2400"/>
              <a:t>万；苏军</a:t>
            </a:r>
            <a:r>
              <a:rPr lang="en-US" altLang="zh-CN" sz="2400">
                <a:latin typeface="微软雅黑"/>
              </a:rPr>
              <a:t>——</a:t>
            </a:r>
            <a:r>
              <a:rPr lang="en-US" altLang="zh-CN" sz="2400"/>
              <a:t>1365</a:t>
            </a:r>
            <a:r>
              <a:rPr lang="zh-CN" altLang="en-US" sz="2400"/>
              <a:t>万。</a:t>
            </a:r>
          </a:p>
          <a:p>
            <a:pPr lvl="1">
              <a:lnSpc>
                <a:spcPct val="90000"/>
              </a:lnSpc>
            </a:pPr>
            <a:r>
              <a:rPr lang="zh-CN" altLang="en-US" sz="2400"/>
              <a:t>中国民兵</a:t>
            </a:r>
            <a:r>
              <a:rPr lang="en-US" altLang="zh-CN" sz="2400"/>
              <a:t>220</a:t>
            </a:r>
            <a:r>
              <a:rPr lang="zh-CN" altLang="en-US" sz="2400"/>
              <a:t>万，人民自卫队</a:t>
            </a:r>
            <a:r>
              <a:rPr lang="en-US" altLang="zh-CN" sz="2400"/>
              <a:t>1000</a:t>
            </a:r>
            <a:r>
              <a:rPr lang="zh-CN" altLang="en-US" sz="2400"/>
              <a:t>万，是八路军和新四军总数的十倍。</a:t>
            </a:r>
          </a:p>
          <a:p>
            <a:pPr>
              <a:lnSpc>
                <a:spcPct val="90000"/>
              </a:lnSpc>
            </a:pPr>
            <a:r>
              <a:rPr lang="zh-CN" altLang="en-US" sz="2800"/>
              <a:t>人民群众是一切战争力量赖以产生的基础或前提，也是人民战争取之不尽、用之不竭的力量源泉。</a:t>
            </a: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ChangeArrowheads="1"/>
          </p:cNvSpPr>
          <p:nvPr>
            <p:ph type="title"/>
          </p:nvPr>
        </p:nvSpPr>
        <p:spPr>
          <a:xfrm>
            <a:off x="179388" y="188913"/>
            <a:ext cx="7488237" cy="1098550"/>
          </a:xfrm>
        </p:spPr>
        <p:txBody>
          <a:bodyPr/>
          <a:lstStyle/>
          <a:p>
            <a:r>
              <a:rPr lang="zh-CN" altLang="en-US"/>
              <a:t>人民战争思想的理论依据</a:t>
            </a:r>
          </a:p>
        </p:txBody>
      </p:sp>
      <p:sp>
        <p:nvSpPr>
          <p:cNvPr id="74755" name="Rectangle 3"/>
          <p:cNvSpPr>
            <a:spLocks noGrp="1" noChangeArrowheads="1"/>
          </p:cNvSpPr>
          <p:nvPr>
            <p:ph type="body" idx="1"/>
          </p:nvPr>
        </p:nvSpPr>
        <p:spPr>
          <a:xfrm>
            <a:off x="250825" y="1484313"/>
            <a:ext cx="8631238" cy="4897437"/>
          </a:xfrm>
        </p:spPr>
        <p:txBody>
          <a:bodyPr/>
          <a:lstStyle/>
          <a:p>
            <a:pPr>
              <a:lnSpc>
                <a:spcPct val="90000"/>
              </a:lnSpc>
            </a:pPr>
            <a:r>
              <a:rPr lang="zh-CN" altLang="en-US" sz="2400">
                <a:solidFill>
                  <a:schemeClr val="hlink"/>
                </a:solidFill>
              </a:rPr>
              <a:t>最终决定战争胜负的是战略大决战，</a:t>
            </a:r>
            <a:r>
              <a:rPr lang="zh-CN" altLang="en-US" sz="2400"/>
              <a:t>我方投入的野战军</a:t>
            </a:r>
            <a:r>
              <a:rPr lang="en-US" altLang="zh-CN" sz="2400"/>
              <a:t>201</a:t>
            </a:r>
            <a:r>
              <a:rPr lang="zh-CN" altLang="en-US" sz="2400"/>
              <a:t>万</a:t>
            </a:r>
            <a:r>
              <a:rPr lang="en-US" altLang="zh-CN" sz="2400"/>
              <a:t>(</a:t>
            </a:r>
            <a:r>
              <a:rPr lang="zh-CN" altLang="en-US" sz="2400"/>
              <a:t>部分重复运用</a:t>
            </a:r>
            <a:r>
              <a:rPr lang="en-US" altLang="zh-CN" sz="2400"/>
              <a:t>)</a:t>
            </a:r>
            <a:r>
              <a:rPr lang="zh-CN" altLang="en-US" sz="2400"/>
              <a:t>、地方军</a:t>
            </a:r>
            <a:r>
              <a:rPr lang="en-US" altLang="zh-CN" sz="2400"/>
              <a:t>62</a:t>
            </a:r>
            <a:r>
              <a:rPr lang="zh-CN" altLang="en-US" sz="2400"/>
              <a:t>万，民兵</a:t>
            </a:r>
            <a:r>
              <a:rPr lang="en-US" altLang="zh-CN" sz="2400"/>
              <a:t>40</a:t>
            </a:r>
            <a:r>
              <a:rPr lang="zh-CN" altLang="en-US" sz="2400"/>
              <a:t>万，支前民工</a:t>
            </a:r>
            <a:r>
              <a:rPr lang="en-US" altLang="zh-CN" sz="2400"/>
              <a:t>539</a:t>
            </a:r>
            <a:r>
              <a:rPr lang="zh-CN" altLang="en-US" sz="2400"/>
              <a:t>万。</a:t>
            </a:r>
          </a:p>
          <a:p>
            <a:pPr>
              <a:lnSpc>
                <a:spcPct val="90000"/>
              </a:lnSpc>
            </a:pPr>
            <a:r>
              <a:rPr lang="zh-CN" altLang="en-US" sz="2400"/>
              <a:t>在</a:t>
            </a:r>
            <a:r>
              <a:rPr lang="en-US" altLang="zh-CN" sz="2400"/>
              <a:t>4</a:t>
            </a:r>
            <a:r>
              <a:rPr lang="zh-CN" altLang="en-US" sz="2400"/>
              <a:t>年解放战争中，人民群众为军队补充兵员</a:t>
            </a:r>
            <a:r>
              <a:rPr lang="en-US" altLang="zh-CN" sz="2400"/>
              <a:t>520</a:t>
            </a:r>
            <a:r>
              <a:rPr lang="zh-CN" altLang="en-US" sz="2400"/>
              <a:t>万，广大群众，在</a:t>
            </a:r>
            <a:r>
              <a:rPr lang="zh-CN" altLang="en-US" sz="2400">
                <a:latin typeface="微软雅黑"/>
              </a:rPr>
              <a:t>“</a:t>
            </a:r>
            <a:r>
              <a:rPr lang="zh-CN" altLang="en-US" sz="2400"/>
              <a:t>一切为了前线的胜利</a:t>
            </a:r>
            <a:r>
              <a:rPr lang="zh-CN" altLang="en-US" sz="2400">
                <a:latin typeface="微软雅黑"/>
              </a:rPr>
              <a:t>”</a:t>
            </a:r>
            <a:r>
              <a:rPr lang="zh-CN" altLang="en-US" sz="2400"/>
              <a:t>的口号下，全力支持战争，做到要人有人，要粮有粮，军队打到哪里就支援到哪里。</a:t>
            </a:r>
          </a:p>
          <a:p>
            <a:pPr>
              <a:lnSpc>
                <a:spcPct val="90000"/>
              </a:lnSpc>
            </a:pPr>
            <a:r>
              <a:rPr lang="zh-CN" altLang="en-US" sz="2400">
                <a:solidFill>
                  <a:schemeClr val="hlink"/>
                </a:solidFill>
              </a:rPr>
              <a:t>民心向背是战争胜负的决定性因素</a:t>
            </a:r>
            <a:r>
              <a:rPr lang="en-US" altLang="zh-CN" sz="2400">
                <a:latin typeface="微软雅黑"/>
              </a:rPr>
              <a:t>——</a:t>
            </a:r>
            <a:r>
              <a:rPr lang="zh-CN" altLang="en-US" sz="2400"/>
              <a:t>在任何战争中，胜利归根结底是由那些在战场上流血的群众的精神状态决定的。</a:t>
            </a:r>
          </a:p>
          <a:p>
            <a:pPr>
              <a:lnSpc>
                <a:spcPct val="90000"/>
              </a:lnSpc>
            </a:pPr>
            <a:r>
              <a:rPr lang="zh-CN" altLang="en-US" sz="2400">
                <a:solidFill>
                  <a:schemeClr val="hlink"/>
                </a:solidFill>
              </a:rPr>
              <a:t>淮海战役，杜聿明将军说</a:t>
            </a:r>
            <a:r>
              <a:rPr lang="zh-CN" altLang="en-US" sz="2400">
                <a:solidFill>
                  <a:schemeClr val="hlink"/>
                </a:solidFill>
                <a:latin typeface="微软雅黑"/>
              </a:rPr>
              <a:t>“</a:t>
            </a:r>
            <a:r>
              <a:rPr lang="zh-CN" altLang="en-US" sz="2400">
                <a:solidFill>
                  <a:schemeClr val="hlink"/>
                </a:solidFill>
              </a:rPr>
              <a:t>胜败乃兵家常事！败在敌人手里还可以挽回，败在老百姓手里再也无法挽回了！</a:t>
            </a:r>
            <a:r>
              <a:rPr lang="zh-CN" altLang="en-US" sz="2400">
                <a:solidFill>
                  <a:schemeClr val="hlink"/>
                </a:solidFill>
                <a:latin typeface="微软雅黑"/>
              </a:rPr>
              <a:t>”</a:t>
            </a:r>
            <a:endParaRPr lang="zh-CN" altLang="en-US" sz="2400">
              <a:solidFill>
                <a:schemeClr val="hlink"/>
              </a:solidFill>
            </a:endParaRPr>
          </a:p>
          <a:p>
            <a:pPr>
              <a:lnSpc>
                <a:spcPct val="90000"/>
              </a:lnSpc>
            </a:pPr>
            <a:r>
              <a:rPr lang="zh-CN" altLang="en-US" sz="2400"/>
              <a:t>只有动员了千千万万的民众，组成浩浩荡荡的革命大军，才能造成陷敌于灭顶之灾的汪洋大海。</a:t>
            </a:r>
          </a:p>
          <a:p>
            <a:pPr>
              <a:lnSpc>
                <a:spcPct val="90000"/>
              </a:lnSpc>
            </a:pPr>
            <a:r>
              <a:rPr lang="zh-CN" altLang="en-US" sz="2400"/>
              <a:t>因此，人民群众是取得战争胜利的决定力量。一部伟大的人民战争的史诗。</a:t>
            </a: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p:txBody>
          <a:bodyPr/>
          <a:lstStyle/>
          <a:p>
            <a:r>
              <a:rPr lang="zh-CN" altLang="en-US"/>
              <a:t>人民战争思想的理论依据</a:t>
            </a:r>
          </a:p>
        </p:txBody>
      </p:sp>
      <p:sp>
        <p:nvSpPr>
          <p:cNvPr id="75779" name="Rectangle 3"/>
          <p:cNvSpPr>
            <a:spLocks noGrp="1" noChangeArrowheads="1"/>
          </p:cNvSpPr>
          <p:nvPr>
            <p:ph type="body" idx="1"/>
          </p:nvPr>
        </p:nvSpPr>
        <p:spPr>
          <a:xfrm>
            <a:off x="250825" y="1484313"/>
            <a:ext cx="8704263" cy="4651375"/>
          </a:xfrm>
        </p:spPr>
        <p:txBody>
          <a:bodyPr/>
          <a:lstStyle/>
          <a:p>
            <a:r>
              <a:rPr lang="zh-CN" altLang="en-US"/>
              <a:t>淮海战役几个数据</a:t>
            </a:r>
            <a:r>
              <a:rPr lang="en-US" altLang="zh-CN"/>
              <a:t>:</a:t>
            </a:r>
          </a:p>
          <a:p>
            <a:pPr lvl="1"/>
            <a:r>
              <a:rPr lang="zh-CN" altLang="en-US"/>
              <a:t>民兵和民工运送弹药</a:t>
            </a:r>
            <a:r>
              <a:rPr lang="en-US" altLang="zh-CN"/>
              <a:t>300</a:t>
            </a:r>
            <a:r>
              <a:rPr lang="zh-CN" altLang="en-US"/>
              <a:t>多万吨，</a:t>
            </a:r>
          </a:p>
          <a:p>
            <a:pPr lvl="1"/>
            <a:r>
              <a:rPr lang="en-US" altLang="zh-CN"/>
              <a:t>5.7</a:t>
            </a:r>
            <a:r>
              <a:rPr lang="zh-CN" altLang="en-US"/>
              <a:t>亿斤粮食</a:t>
            </a:r>
          </a:p>
          <a:p>
            <a:pPr lvl="1"/>
            <a:r>
              <a:rPr lang="en-US" altLang="zh-CN"/>
              <a:t>165</a:t>
            </a:r>
            <a:r>
              <a:rPr lang="zh-CN" altLang="en-US"/>
              <a:t>万斤油盐</a:t>
            </a:r>
          </a:p>
          <a:p>
            <a:pPr lvl="1"/>
            <a:r>
              <a:rPr lang="en-US" altLang="zh-CN"/>
              <a:t>86</a:t>
            </a:r>
            <a:r>
              <a:rPr lang="zh-CN" altLang="en-US"/>
              <a:t>万斤猪肉</a:t>
            </a:r>
          </a:p>
          <a:p>
            <a:pPr lvl="1"/>
            <a:r>
              <a:rPr lang="zh-CN" altLang="en-US"/>
              <a:t>人民群众支前的小车达</a:t>
            </a:r>
            <a:r>
              <a:rPr lang="en-US" altLang="zh-CN"/>
              <a:t>41</a:t>
            </a:r>
            <a:r>
              <a:rPr lang="zh-CN" altLang="en-US"/>
              <a:t>万辆，南京至北京，可排四列，为前线源源不断地提供粮食弹药等物资</a:t>
            </a:r>
          </a:p>
          <a:p>
            <a:r>
              <a:rPr lang="zh-CN" altLang="en-US"/>
              <a:t>陈毅元帅形象地说，淮海战役的胜利，是人民群众用小车推出来的。</a:t>
            </a:r>
          </a:p>
        </p:txBody>
      </p:sp>
    </p:spTree>
  </p:cSld>
  <p:clrMapOvr>
    <a:masterClrMapping/>
  </p:clrMapOvr>
</p:sld>
</file>

<file path=ppt/theme/theme1.xml><?xml version="1.0" encoding="utf-8"?>
<a:theme xmlns:a="http://schemas.openxmlformats.org/drawingml/2006/main" name="default">
  <a:themeElements>
    <a:clrScheme name="defaul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我的课件</Template>
  <TotalTime>2456</TotalTime>
  <Words>10714</Words>
  <Application>Microsoft Office PowerPoint</Application>
  <PresentationFormat>全屏显示(4:3)</PresentationFormat>
  <Paragraphs>679</Paragraphs>
  <Slides>114</Slides>
  <Notes>23</Notes>
  <HiddenSlides>0</HiddenSlides>
  <MMClips>0</MMClips>
  <ScaleCrop>false</ScaleCrop>
  <HeadingPairs>
    <vt:vector size="8" baseType="variant">
      <vt:variant>
        <vt:lpstr>已用的字体</vt:lpstr>
      </vt:variant>
      <vt:variant>
        <vt:i4>5</vt:i4>
      </vt:variant>
      <vt:variant>
        <vt:lpstr>主题</vt:lpstr>
      </vt:variant>
      <vt:variant>
        <vt:i4>1</vt:i4>
      </vt:variant>
      <vt:variant>
        <vt:lpstr>嵌入 OLE 服务器</vt:lpstr>
      </vt:variant>
      <vt:variant>
        <vt:i4>2</vt:i4>
      </vt:variant>
      <vt:variant>
        <vt:lpstr>幻灯片标题</vt:lpstr>
      </vt:variant>
      <vt:variant>
        <vt:i4>114</vt:i4>
      </vt:variant>
    </vt:vector>
  </HeadingPairs>
  <TitlesOfParts>
    <vt:vector size="122" baseType="lpstr">
      <vt:lpstr>宋体</vt:lpstr>
      <vt:lpstr>微软雅黑</vt:lpstr>
      <vt:lpstr>Arial</vt:lpstr>
      <vt:lpstr>Times New Roman</vt:lpstr>
      <vt:lpstr>Wingdings</vt:lpstr>
      <vt:lpstr>default</vt:lpstr>
      <vt:lpstr>文档</vt:lpstr>
      <vt:lpstr>剪辑</vt:lpstr>
      <vt:lpstr>毛泽东 军事 思想</vt:lpstr>
      <vt:lpstr>本课要点</vt:lpstr>
      <vt:lpstr>毛泽东军事思想的概念</vt:lpstr>
      <vt:lpstr>发展历程——初步形成</vt:lpstr>
      <vt:lpstr>1921年前</vt:lpstr>
      <vt:lpstr>1921年前</vt:lpstr>
      <vt:lpstr>1921-1922年</vt:lpstr>
      <vt:lpstr>1923年</vt:lpstr>
      <vt:lpstr>1924-09-08 Time cover</vt:lpstr>
      <vt:lpstr>1924年</vt:lpstr>
      <vt:lpstr>1925年</vt:lpstr>
      <vt:lpstr>1926年</vt:lpstr>
      <vt:lpstr>1927-04-04 Time cover</vt:lpstr>
      <vt:lpstr>1927年</vt:lpstr>
      <vt:lpstr>1927年（续）</vt:lpstr>
      <vt:lpstr>1927年（续）</vt:lpstr>
      <vt:lpstr>“黄金十年”</vt:lpstr>
      <vt:lpstr>1928年</vt:lpstr>
      <vt:lpstr>1929年</vt:lpstr>
      <vt:lpstr>1929年（续）</vt:lpstr>
      <vt:lpstr>1930年</vt:lpstr>
      <vt:lpstr>1930-05-19 Time cover</vt:lpstr>
      <vt:lpstr>1930年，蒋冯阎大战</vt:lpstr>
      <vt:lpstr>1931-10-26 Time cover</vt:lpstr>
      <vt:lpstr>1931年</vt:lpstr>
      <vt:lpstr>1931年（续）</vt:lpstr>
      <vt:lpstr>1932年</vt:lpstr>
      <vt:lpstr>1933年</vt:lpstr>
      <vt:lpstr>1933-12-11 Time cover</vt:lpstr>
      <vt:lpstr>1934年</vt:lpstr>
      <vt:lpstr>1934-03-05 Time cover</vt:lpstr>
      <vt:lpstr>1935年</vt:lpstr>
      <vt:lpstr>1935-03-18 Time cover</vt:lpstr>
      <vt:lpstr>1935年（续）</vt:lpstr>
      <vt:lpstr>长征前后红军力量对比</vt:lpstr>
      <vt:lpstr>1935年（续）</vt:lpstr>
      <vt:lpstr>发展历程——抗战时期</vt:lpstr>
      <vt:lpstr>1936年</vt:lpstr>
      <vt:lpstr>1936年（续）</vt:lpstr>
      <vt:lpstr>1936-11-09 Time cover</vt:lpstr>
      <vt:lpstr>1937年</vt:lpstr>
      <vt:lpstr>1937年（续）</vt:lpstr>
      <vt:lpstr>1938-01-03 Time cover</vt:lpstr>
      <vt:lpstr>1938年</vt:lpstr>
      <vt:lpstr>1939年</vt:lpstr>
      <vt:lpstr>1942-06-01 Time cover</vt:lpstr>
      <vt:lpstr>1943-03-01 Time cover</vt:lpstr>
      <vt:lpstr>1940-1943年</vt:lpstr>
      <vt:lpstr>1944年</vt:lpstr>
      <vt:lpstr>1945年</vt:lpstr>
      <vt:lpstr>1945年（续）</vt:lpstr>
      <vt:lpstr>“双十协定”（政府与中共代表会谈纪要）</vt:lpstr>
      <vt:lpstr>“双十协定”主要内容</vt:lpstr>
      <vt:lpstr>1945-09-03 Time cover</vt:lpstr>
      <vt:lpstr>发展历程——全面成熟</vt:lpstr>
      <vt:lpstr>1946年</vt:lpstr>
      <vt:lpstr>1947年</vt:lpstr>
      <vt:lpstr>1948年</vt:lpstr>
      <vt:lpstr>解放战争大决战</vt:lpstr>
      <vt:lpstr>中国人民解放军挺进中原</vt:lpstr>
      <vt:lpstr>中国人民解放军挺进中原</vt:lpstr>
      <vt:lpstr>解放战争大决战</vt:lpstr>
      <vt:lpstr>中国人民解放军挺进中原</vt:lpstr>
      <vt:lpstr>三路大军挺进中原要图</vt:lpstr>
      <vt:lpstr>解放战争大决战</vt:lpstr>
      <vt:lpstr>战略决战前国民党军五大集团分布图</vt:lpstr>
      <vt:lpstr>敌我力量对比表  1948年7月</vt:lpstr>
      <vt:lpstr>解放战争大决战</vt:lpstr>
      <vt:lpstr>PowerPoint 演示文稿</vt:lpstr>
      <vt:lpstr>PowerPoint 演示文稿</vt:lpstr>
      <vt:lpstr>PowerPoint 演示文稿</vt:lpstr>
      <vt:lpstr>PowerPoint 演示文稿</vt:lpstr>
      <vt:lpstr>淮海战役</vt:lpstr>
      <vt:lpstr>平津战役</vt:lpstr>
      <vt:lpstr>PowerPoint 演示文稿</vt:lpstr>
      <vt:lpstr>解放战争大决战</vt:lpstr>
      <vt:lpstr>陈毅司令员说：</vt:lpstr>
      <vt:lpstr>PowerPoint 演示文稿</vt:lpstr>
      <vt:lpstr>1949年</vt:lpstr>
      <vt:lpstr>发展历程——继续发展</vt:lpstr>
      <vt:lpstr>1949年（续）</vt:lpstr>
      <vt:lpstr>1950年</vt:lpstr>
      <vt:lpstr>1954-1958年</vt:lpstr>
      <vt:lpstr>1958-1959年</vt:lpstr>
      <vt:lpstr>文革期间</vt:lpstr>
      <vt:lpstr>文革对其他国家的影响</vt:lpstr>
      <vt:lpstr>地位和影响</vt:lpstr>
      <vt:lpstr>军事辩证法</vt:lpstr>
      <vt:lpstr>战争起源论</vt:lpstr>
      <vt:lpstr>战争的本质和目的</vt:lpstr>
      <vt:lpstr>战争的性质 我们对待战争的态度</vt:lpstr>
      <vt:lpstr>战争方法论</vt:lpstr>
      <vt:lpstr>关照全局，掌握关节</vt:lpstr>
      <vt:lpstr>人民战争思想</vt:lpstr>
      <vt:lpstr>人民战争思想的主要内容</vt:lpstr>
      <vt:lpstr>人民战争思想的理论依据</vt:lpstr>
      <vt:lpstr>人民战争思想的理论依据</vt:lpstr>
      <vt:lpstr>人民战争思想的理论依据</vt:lpstr>
      <vt:lpstr>人民战争思想的理论依据</vt:lpstr>
      <vt:lpstr>正义战争与人民战争</vt:lpstr>
      <vt:lpstr>以武装斗争为主 与其它斗争形式密切配合</vt:lpstr>
      <vt:lpstr>武器在战争中的作用</vt:lpstr>
      <vt:lpstr>技术决定战术</vt:lpstr>
      <vt:lpstr>科学技术和武器装备的发展， 人在战争中的作用是否相对缩小</vt:lpstr>
      <vt:lpstr>科学技术和武器装备的发展， 人在战争中的作用是否相对缩小</vt:lpstr>
      <vt:lpstr>武器装备的优势与劣势是相对的，在一定条件下是可以互相转化的</vt:lpstr>
      <vt:lpstr>人民军队思想</vt:lpstr>
      <vt:lpstr>人民军队思想（续）</vt:lpstr>
      <vt:lpstr>人民战争的战略战术</vt:lpstr>
      <vt:lpstr>积极防御</vt:lpstr>
      <vt:lpstr>战略防御与防御战略</vt:lpstr>
      <vt:lpstr>积极防御战略思想的基本精神</vt:lpstr>
      <vt:lpstr>十大军事原则</vt:lpstr>
      <vt:lpstr>十大军事原则（续）</vt:lpstr>
    </vt:vector>
  </TitlesOfParts>
  <Company>浙江大学</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第4章  毛泽东军事思想</dc:title>
  <dc:creator>吕强</dc:creator>
  <cp:lastModifiedBy>Lyu Qiang</cp:lastModifiedBy>
  <cp:revision>108</cp:revision>
  <dcterms:created xsi:type="dcterms:W3CDTF">2003-03-11T12:42:09Z</dcterms:created>
  <dcterms:modified xsi:type="dcterms:W3CDTF">2021-11-16T23:52:09Z</dcterms:modified>
</cp:coreProperties>
</file>